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sldIdLst>
    <p:sldId id="256" r:id="rId2"/>
    <p:sldId id="266" r:id="rId3"/>
    <p:sldId id="267" r:id="rId4"/>
    <p:sldId id="263" r:id="rId5"/>
    <p:sldId id="264" r:id="rId6"/>
    <p:sldId id="332" r:id="rId7"/>
    <p:sldId id="275" r:id="rId8"/>
    <p:sldId id="274" r:id="rId9"/>
    <p:sldId id="273" r:id="rId10"/>
    <p:sldId id="272" r:id="rId11"/>
    <p:sldId id="315" r:id="rId12"/>
    <p:sldId id="316" r:id="rId13"/>
    <p:sldId id="320" r:id="rId14"/>
    <p:sldId id="319" r:id="rId15"/>
    <p:sldId id="318" r:id="rId16"/>
    <p:sldId id="335" r:id="rId17"/>
    <p:sldId id="334" r:id="rId18"/>
    <p:sldId id="321" r:id="rId19"/>
    <p:sldId id="303" r:id="rId20"/>
    <p:sldId id="307" r:id="rId21"/>
    <p:sldId id="323" r:id="rId22"/>
    <p:sldId id="310" r:id="rId23"/>
    <p:sldId id="309" r:id="rId24"/>
    <p:sldId id="336" r:id="rId25"/>
    <p:sldId id="308" r:id="rId26"/>
    <p:sldId id="314" r:id="rId27"/>
    <p:sldId id="313" r:id="rId28"/>
    <p:sldId id="312" r:id="rId29"/>
    <p:sldId id="311" r:id="rId30"/>
    <p:sldId id="284" r:id="rId31"/>
    <p:sldId id="285" r:id="rId32"/>
    <p:sldId id="337" r:id="rId33"/>
    <p:sldId id="268" r:id="rId34"/>
    <p:sldId id="269" r:id="rId35"/>
    <p:sldId id="270" r:id="rId36"/>
    <p:sldId id="289" r:id="rId37"/>
    <p:sldId id="288" r:id="rId38"/>
    <p:sldId id="287" r:id="rId39"/>
    <p:sldId id="265" r:id="rId40"/>
    <p:sldId id="286" r:id="rId41"/>
    <p:sldId id="291" r:id="rId42"/>
    <p:sldId id="292" r:id="rId43"/>
    <p:sldId id="296" r:id="rId44"/>
    <p:sldId id="295" r:id="rId45"/>
    <p:sldId id="294" r:id="rId46"/>
    <p:sldId id="293" r:id="rId47"/>
    <p:sldId id="290" r:id="rId48"/>
    <p:sldId id="297" r:id="rId49"/>
    <p:sldId id="338" r:id="rId50"/>
    <p:sldId id="339" r:id="rId51"/>
    <p:sldId id="340" r:id="rId52"/>
    <p:sldId id="343" r:id="rId53"/>
    <p:sldId id="342" r:id="rId54"/>
    <p:sldId id="341" r:id="rId55"/>
    <p:sldId id="344" r:id="rId56"/>
    <p:sldId id="301" r:id="rId57"/>
    <p:sldId id="300" r:id="rId58"/>
    <p:sldId id="299" r:id="rId59"/>
    <p:sldId id="298" r:id="rId60"/>
    <p:sldId id="302" r:id="rId61"/>
    <p:sldId id="306" r:id="rId62"/>
    <p:sldId id="305" r:id="rId63"/>
    <p:sldId id="304" r:id="rId64"/>
    <p:sldId id="322" r:id="rId65"/>
    <p:sldId id="328" r:id="rId66"/>
    <p:sldId id="327" r:id="rId67"/>
    <p:sldId id="326" r:id="rId68"/>
    <p:sldId id="329" r:id="rId69"/>
    <p:sldId id="331" r:id="rId70"/>
    <p:sldId id="330" r:id="rId71"/>
    <p:sldId id="345" r:id="rId72"/>
    <p:sldId id="346" r:id="rId7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4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4660"/>
  </p:normalViewPr>
  <p:slideViewPr>
    <p:cSldViewPr snapToGrid="0">
      <p:cViewPr varScale="1">
        <p:scale>
          <a:sx n="72" d="100"/>
          <a:sy n="72" d="100"/>
        </p:scale>
        <p:origin x="414"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4AB03-2860-45B8-A0D7-FC995FC3A829}" type="datetimeFigureOut">
              <a:rPr lang="zh-CN" altLang="en-US" smtClean="0"/>
              <a:t>2018/4/27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9F219-1042-48FF-8657-2E904DD7C5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B7059-5012-4BE8-B9AC-16C559751B59}"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2018/4/27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6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库_矩形 6"/>
          <p:cNvSpPr/>
          <p:nvPr>
            <p:custDataLst>
              <p:tags r:id="rId1"/>
            </p:custDataLst>
          </p:nvPr>
        </p:nvSpPr>
        <p:spPr>
          <a:xfrm>
            <a:off x="0" y="0"/>
            <a:ext cx="12192000" cy="5386039"/>
          </a:xfrm>
          <a:prstGeom prst="rect">
            <a:avLst/>
          </a:prstGeom>
          <a:solidFill>
            <a:srgbClr val="3143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TextBox 7"/>
          <p:cNvSpPr txBox="1"/>
          <p:nvPr/>
        </p:nvSpPr>
        <p:spPr>
          <a:xfrm>
            <a:off x="1694795" y="2038994"/>
            <a:ext cx="8802410" cy="1308050"/>
          </a:xfrm>
          <a:prstGeom prst="rect">
            <a:avLst/>
          </a:prstGeom>
          <a:noFill/>
        </p:spPr>
        <p:txBody>
          <a:bodyPr wrap="none" rtlCol="0">
            <a:spAutoFit/>
          </a:bodyPr>
          <a:lstStyle/>
          <a:p>
            <a:pPr algn="ctr"/>
            <a:r>
              <a:rPr lang="zh-CN" altLang="en-US" sz="7900" spc="500" dirty="0">
                <a:solidFill>
                  <a:schemeClr val="bg1">
                    <a:lumMod val="95000"/>
                  </a:schemeClr>
                </a:solidFill>
                <a:latin typeface="方正正大黑简体" panose="02000000000000000000" pitchFamily="2" charset="-122"/>
                <a:ea typeface="方正正大黑简体" panose="02000000000000000000" pitchFamily="2" charset="-122"/>
              </a:rPr>
              <a:t>智慧校园使用流程</a:t>
            </a:r>
          </a:p>
        </p:txBody>
      </p:sp>
      <p:sp>
        <p:nvSpPr>
          <p:cNvPr id="4" name="TextBox 7">
            <a:extLst>
              <a:ext uri="{FF2B5EF4-FFF2-40B4-BE49-F238E27FC236}">
                <a16:creationId xmlns:a16="http://schemas.microsoft.com/office/drawing/2014/main" id="{F94DC19A-0D20-457B-AD88-7B5AD0083EF8}"/>
              </a:ext>
            </a:extLst>
          </p:cNvPr>
          <p:cNvSpPr txBox="1"/>
          <p:nvPr/>
        </p:nvSpPr>
        <p:spPr>
          <a:xfrm>
            <a:off x="3849230" y="5920409"/>
            <a:ext cx="4493539" cy="338554"/>
          </a:xfrm>
          <a:prstGeom prst="rect">
            <a:avLst/>
          </a:prstGeom>
          <a:noFill/>
        </p:spPr>
        <p:txBody>
          <a:bodyPr wrap="none" rtlCol="0">
            <a:spAutoFit/>
          </a:bodyPr>
          <a:lstStyle/>
          <a:p>
            <a:pPr algn="ctr"/>
            <a:r>
              <a:rPr lang="zh-CN" altLang="en-US" sz="1600" spc="500" dirty="0">
                <a:solidFill>
                  <a:srgbClr val="314371"/>
                </a:solidFill>
                <a:latin typeface="方正正大黑简体" panose="02000000000000000000" pitchFamily="2" charset="-122"/>
                <a:ea typeface="方正正大黑简体" panose="02000000000000000000" pitchFamily="2" charset="-122"/>
              </a:rPr>
              <a:t>北京汇众融成教育科技股份有限公司</a:t>
            </a:r>
          </a:p>
        </p:txBody>
      </p:sp>
    </p:spTree>
  </p:cSld>
  <p:clrMapOvr>
    <a:masterClrMapping/>
  </p:clrMapOvr>
  <mc:AlternateContent xmlns:mc="http://schemas.openxmlformats.org/markup-compatibility/2006" xmlns:p14="http://schemas.microsoft.com/office/powerpoint/2010/main">
    <mc:Choice Requires="p14">
      <p:transition spd="slow" p14:dur="1200" advTm="11307">
        <p14:prism dir="d"/>
      </p:transition>
    </mc:Choice>
    <mc:Fallback xmlns="">
      <p:transition spd="slow" advTm="113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p:tgtEl>
                                          <p:spTgt spid="5"/>
                                        </p:tgtEl>
                                        <p:attrNameLst>
                                          <p:attrName>ppt_y</p:attrName>
                                        </p:attrNameLst>
                                      </p:cBhvr>
                                      <p:tavLst>
                                        <p:tav tm="0">
                                          <p:val>
                                            <p:strVal val="#ppt_y-#ppt_h*1.125000"/>
                                          </p:val>
                                        </p:tav>
                                        <p:tav tm="100000">
                                          <p:val>
                                            <p:strVal val="#ppt_y"/>
                                          </p:val>
                                        </p:tav>
                                      </p:tavLst>
                                    </p:anim>
                                    <p:animEffect transition="in" filter="wipe(down)">
                                      <p:cBhvr>
                                        <p:cTn id="8" dur="800"/>
                                        <p:tgtEl>
                                          <p:spTgt spid="5"/>
                                        </p:tgtEl>
                                      </p:cBhvr>
                                    </p:animEffect>
                                  </p:childTnLst>
                                </p:cTn>
                              </p:par>
                            </p:childTnLst>
                          </p:cTn>
                        </p:par>
                        <p:par>
                          <p:cTn id="9" fill="hold">
                            <p:stCondLst>
                              <p:cond delay="8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by="(-#ppt_w*2)" calcmode="lin" valueType="num">
                                      <p:cBhvr rctx="PPT">
                                        <p:cTn id="12" dur="500" autoRev="1" fill="hold">
                                          <p:stCondLst>
                                            <p:cond delay="0"/>
                                          </p:stCondLst>
                                        </p:cTn>
                                        <p:tgtEl>
                                          <p:spTgt spid="7"/>
                                        </p:tgtEl>
                                        <p:attrNameLst>
                                          <p:attrName>ppt_w</p:attrName>
                                        </p:attrNameLst>
                                      </p:cBhvr>
                                    </p:anim>
                                    <p:anim by="(#ppt_w*0.50)" calcmode="lin" valueType="num">
                                      <p:cBhvr>
                                        <p:cTn id="13" dur="500" decel="50000" autoRev="1" fill="hold">
                                          <p:stCondLst>
                                            <p:cond delay="0"/>
                                          </p:stCondLst>
                                        </p:cTn>
                                        <p:tgtEl>
                                          <p:spTgt spid="7"/>
                                        </p:tgtEl>
                                        <p:attrNameLst>
                                          <p:attrName>ppt_x</p:attrName>
                                        </p:attrNameLst>
                                      </p:cBhvr>
                                    </p:anim>
                                    <p:anim from="(-#ppt_h/2)" to="(#ppt_y)" calcmode="lin" valueType="num">
                                      <p:cBhvr>
                                        <p:cTn id="14" dur="1000" fill="hold">
                                          <p:stCondLst>
                                            <p:cond delay="0"/>
                                          </p:stCondLst>
                                        </p:cTn>
                                        <p:tgtEl>
                                          <p:spTgt spid="7"/>
                                        </p:tgtEl>
                                        <p:attrNameLst>
                                          <p:attrName>ppt_y</p:attrName>
                                        </p:attrNameLst>
                                      </p:cBhvr>
                                    </p:anim>
                                    <p:animRot by="21600000">
                                      <p:cBhvr>
                                        <p:cTn id="15" dur="1000" fill="hold">
                                          <p:stCondLst>
                                            <p:cond delay="0"/>
                                          </p:stCondLst>
                                        </p:cTn>
                                        <p:tgtEl>
                                          <p:spTgt spid="7"/>
                                        </p:tgtEl>
                                        <p:attrNameLst>
                                          <p:attrName>r</p:attrName>
                                        </p:attrNameLst>
                                      </p:cBhvr>
                                    </p:animRot>
                                  </p:childTnLst>
                                </p:cTn>
                              </p:par>
                            </p:childTnLst>
                          </p:cTn>
                        </p:par>
                        <p:par>
                          <p:cTn id="16" fill="hold">
                            <p:stCondLst>
                              <p:cond delay="2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by="(-#ppt_w*2)" calcmode="lin" valueType="num">
                                      <p:cBhvr rctx="PPT">
                                        <p:cTn id="19" dur="500" autoRev="1" fill="hold">
                                          <p:stCondLst>
                                            <p:cond delay="0"/>
                                          </p:stCondLst>
                                        </p:cTn>
                                        <p:tgtEl>
                                          <p:spTgt spid="4"/>
                                        </p:tgtEl>
                                        <p:attrNameLst>
                                          <p:attrName>ppt_w</p:attrName>
                                        </p:attrNameLst>
                                      </p:cBhvr>
                                    </p:anim>
                                    <p:anim by="(#ppt_w*0.50)" calcmode="lin" valueType="num">
                                      <p:cBhvr>
                                        <p:cTn id="20" dur="500" decel="50000" autoRev="1" fill="hold">
                                          <p:stCondLst>
                                            <p:cond delay="0"/>
                                          </p:stCondLst>
                                        </p:cTn>
                                        <p:tgtEl>
                                          <p:spTgt spid="4"/>
                                        </p:tgtEl>
                                        <p:attrNameLst>
                                          <p:attrName>ppt_x</p:attrName>
                                        </p:attrNameLst>
                                      </p:cBhvr>
                                    </p:anim>
                                    <p:anim from="(-#ppt_h/2)" to="(#ppt_y)" calcmode="lin" valueType="num">
                                      <p:cBhvr>
                                        <p:cTn id="21" dur="1000" fill="hold">
                                          <p:stCondLst>
                                            <p:cond delay="0"/>
                                          </p:stCondLst>
                                        </p:cTn>
                                        <p:tgtEl>
                                          <p:spTgt spid="4"/>
                                        </p:tgtEl>
                                        <p:attrNameLst>
                                          <p:attrName>ppt_y</p:attrName>
                                        </p:attrNameLst>
                                      </p:cBhvr>
                                    </p:anim>
                                    <p:animRot by="21600000">
                                      <p:cBhvr>
                                        <p:cTn id="22"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2BADFBA4-DA40-478D-A8B4-0851F7FD9CE8}"/>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9738D944-D725-45FB-8F87-38FEB5EEBFFB}"/>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12FDA064-40F7-442E-8452-E77579397A7A}"/>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F253E3AD-805A-434F-9E2F-59E45B2F56F8}"/>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91E40F51-2370-4DC6-B9C3-A9BA3EDAB45A}"/>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859B4558-60BF-40BA-B192-9949CE301E85}"/>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547D533A-6DB4-4E48-A440-288F064F95DF}"/>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76E9C45D-8DF4-44AF-9C74-974856F5A813}"/>
              </a:ext>
            </a:extLst>
          </p:cNvPr>
          <p:cNvPicPr>
            <a:picLocks noChangeAspect="1"/>
          </p:cNvPicPr>
          <p:nvPr/>
        </p:nvPicPr>
        <p:blipFill>
          <a:blip r:embed="rId2"/>
          <a:stretch>
            <a:fillRect/>
          </a:stretch>
        </p:blipFill>
        <p:spPr>
          <a:xfrm>
            <a:off x="465534" y="2581756"/>
            <a:ext cx="10657143" cy="4161905"/>
          </a:xfrm>
          <a:prstGeom prst="rect">
            <a:avLst/>
          </a:prstGeom>
        </p:spPr>
      </p:pic>
      <p:sp>
        <p:nvSpPr>
          <p:cNvPr id="10" name="矩形 9">
            <a:extLst>
              <a:ext uri="{FF2B5EF4-FFF2-40B4-BE49-F238E27FC236}">
                <a16:creationId xmlns:a16="http://schemas.microsoft.com/office/drawing/2014/main" id="{C0920A25-95F6-457C-9CBA-55E6598579EA}"/>
              </a:ext>
            </a:extLst>
          </p:cNvPr>
          <p:cNvSpPr/>
          <p:nvPr/>
        </p:nvSpPr>
        <p:spPr>
          <a:xfrm>
            <a:off x="375222" y="1463806"/>
            <a:ext cx="3993578" cy="369332"/>
          </a:xfrm>
          <a:prstGeom prst="rect">
            <a:avLst/>
          </a:prstGeom>
        </p:spPr>
        <p:txBody>
          <a:bodyPr wrap="square">
            <a:spAutoFit/>
          </a:bodyPr>
          <a:lstStyle/>
          <a:p>
            <a:r>
              <a:rPr lang="en-US" altLang="zh-CN" b="1" dirty="0">
                <a:solidFill>
                  <a:srgbClr val="314371"/>
                </a:solidFill>
                <a:latin typeface="微软雅黑" panose="020B0503020204020204" charset="-122"/>
              </a:rPr>
              <a:t>(4)</a:t>
            </a:r>
            <a:r>
              <a:rPr lang="zh-CN" altLang="en-US" b="1" dirty="0">
                <a:solidFill>
                  <a:srgbClr val="314371"/>
                </a:solidFill>
                <a:latin typeface="微软雅黑" panose="020B0503020204020204" charset="-122"/>
              </a:rPr>
              <a:t>审核教职工、学生申请请假</a:t>
            </a:r>
            <a:endParaRPr lang="zh-CN" altLang="en-US" dirty="0"/>
          </a:p>
        </p:txBody>
      </p:sp>
      <p:sp>
        <p:nvSpPr>
          <p:cNvPr id="11" name="文本框 38">
            <a:extLst>
              <a:ext uri="{FF2B5EF4-FFF2-40B4-BE49-F238E27FC236}">
                <a16:creationId xmlns:a16="http://schemas.microsoft.com/office/drawing/2014/main" id="{993A7E48-D455-4723-B2BD-C6E63199DC23}"/>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2" name="TextBox 97">
            <a:extLst>
              <a:ext uri="{FF2B5EF4-FFF2-40B4-BE49-F238E27FC236}">
                <a16:creationId xmlns:a16="http://schemas.microsoft.com/office/drawing/2014/main" id="{CC10C0F3-2670-4604-855C-6C5C4EFAF9AA}"/>
              </a:ext>
            </a:extLst>
          </p:cNvPr>
          <p:cNvSpPr txBox="1"/>
          <p:nvPr/>
        </p:nvSpPr>
        <p:spPr>
          <a:xfrm>
            <a:off x="461098" y="1983665"/>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领导人员进入审核教职工、学生请假页面就可以看到学生、老师申请的请假点击待审核</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选择通过或者不通过</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28751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C9E875DB-54FA-41C1-936F-39AF43791810}"/>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136EF41E-34E7-4EDF-98FE-F52016CAC9D5}"/>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C6E3F48D-481B-49EB-93F0-3F7E081B7221}"/>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174C48A3-5F79-4916-8104-E23A1315281D}"/>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93F40F92-5EB4-42C9-8FD8-DE4B081F5CD8}"/>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592AF16F-4DD5-48C2-9123-C3304359A83A}"/>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E023174C-1B89-498E-95AB-3D91061C81DB}"/>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926B9BE7-0D69-491D-BC21-B83C446231D4}"/>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4</a:t>
            </a:r>
            <a:r>
              <a:rPr lang="zh-CN" altLang="en-US" b="1" dirty="0">
                <a:solidFill>
                  <a:srgbClr val="314371"/>
                </a:solidFill>
                <a:latin typeface="微软雅黑" panose="020B0503020204020204" charset="-122"/>
              </a:rPr>
              <a:t>、通知管理</a:t>
            </a:r>
          </a:p>
        </p:txBody>
      </p:sp>
      <p:sp>
        <p:nvSpPr>
          <p:cNvPr id="10" name="TextBox 96">
            <a:extLst>
              <a:ext uri="{FF2B5EF4-FFF2-40B4-BE49-F238E27FC236}">
                <a16:creationId xmlns:a16="http://schemas.microsoft.com/office/drawing/2014/main" id="{743075E9-6857-4162-B256-D15610BC03BE}"/>
              </a:ext>
            </a:extLst>
          </p:cNvPr>
          <p:cNvSpPr txBox="1"/>
          <p:nvPr/>
        </p:nvSpPr>
        <p:spPr>
          <a:xfrm>
            <a:off x="720435"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班级通知、学校通知</a:t>
            </a:r>
          </a:p>
        </p:txBody>
      </p:sp>
      <p:pic>
        <p:nvPicPr>
          <p:cNvPr id="11" name="图片 10">
            <a:extLst>
              <a:ext uri="{FF2B5EF4-FFF2-40B4-BE49-F238E27FC236}">
                <a16:creationId xmlns:a16="http://schemas.microsoft.com/office/drawing/2014/main" id="{79471141-C2FE-40FD-82B1-162667A7C2A3}"/>
              </a:ext>
            </a:extLst>
          </p:cNvPr>
          <p:cNvPicPr>
            <a:picLocks noChangeAspect="1"/>
          </p:cNvPicPr>
          <p:nvPr/>
        </p:nvPicPr>
        <p:blipFill>
          <a:blip r:embed="rId2"/>
          <a:stretch>
            <a:fillRect/>
          </a:stretch>
        </p:blipFill>
        <p:spPr>
          <a:xfrm>
            <a:off x="754063" y="3144486"/>
            <a:ext cx="5739502" cy="3288784"/>
          </a:xfrm>
          <a:prstGeom prst="rect">
            <a:avLst/>
          </a:prstGeom>
        </p:spPr>
      </p:pic>
      <p:pic>
        <p:nvPicPr>
          <p:cNvPr id="12" name="图片 11">
            <a:extLst>
              <a:ext uri="{FF2B5EF4-FFF2-40B4-BE49-F238E27FC236}">
                <a16:creationId xmlns:a16="http://schemas.microsoft.com/office/drawing/2014/main" id="{095CB8F3-BF51-47C6-A1E7-B7054EB9DEF2}"/>
              </a:ext>
            </a:extLst>
          </p:cNvPr>
          <p:cNvPicPr>
            <a:picLocks noChangeAspect="1"/>
          </p:cNvPicPr>
          <p:nvPr/>
        </p:nvPicPr>
        <p:blipFill>
          <a:blip r:embed="rId3"/>
          <a:stretch>
            <a:fillRect/>
          </a:stretch>
        </p:blipFill>
        <p:spPr>
          <a:xfrm>
            <a:off x="6718222" y="3207996"/>
            <a:ext cx="5259770" cy="3225274"/>
          </a:xfrm>
          <a:prstGeom prst="rect">
            <a:avLst/>
          </a:prstGeom>
        </p:spPr>
      </p:pic>
      <p:sp>
        <p:nvSpPr>
          <p:cNvPr id="13" name="文本框 38">
            <a:extLst>
              <a:ext uri="{FF2B5EF4-FFF2-40B4-BE49-F238E27FC236}">
                <a16:creationId xmlns:a16="http://schemas.microsoft.com/office/drawing/2014/main" id="{F64F3BFA-D432-4A93-9FFD-8B0B9999C75A}"/>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4" name="TextBox 97">
            <a:extLst>
              <a:ext uri="{FF2B5EF4-FFF2-40B4-BE49-F238E27FC236}">
                <a16:creationId xmlns:a16="http://schemas.microsoft.com/office/drawing/2014/main" id="{5EF449AB-A0CC-4D6F-9598-0FB18A5CD0E5}"/>
              </a:ext>
            </a:extLst>
          </p:cNvPr>
          <p:cNvSpPr txBox="1"/>
          <p:nvPr/>
        </p:nvSpPr>
        <p:spPr>
          <a:xfrm>
            <a:off x="736147" y="2376464"/>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通知管理</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发起班级通知：点击添加通知选择通知的年级、班级，填写标题、内容等</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下发通知成功后，老师便可在首页中的通知中查看</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通知管理</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发起学校通知：点击添加通知选择通知的成员，填写标题、内容等</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下发通知成功后，老师便可在首页中的通知中查看</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89985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09F14B65-7D6A-4DF2-92F9-5242F94DF69F}"/>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4BDF28BA-3895-4F06-9633-4330477CE698}"/>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3EAE882F-08C8-43A1-BF05-D9B56325231F}"/>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66584BA-5B1A-47CC-B63A-85BCE1823703}"/>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C3C03F2D-7161-4879-AE82-1E4220F8C224}"/>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8A2FA6F1-C53B-47A8-8C36-9E3F8EA484F5}"/>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31DACB44-4399-4CE4-9B24-53280E685165}"/>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11587D28-1202-4A28-8005-34563A6D3B58}"/>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5</a:t>
            </a:r>
            <a:r>
              <a:rPr lang="zh-CN" altLang="en-US" b="1" dirty="0">
                <a:solidFill>
                  <a:srgbClr val="314371"/>
                </a:solidFill>
                <a:latin typeface="微软雅黑" panose="020B0503020204020204" charset="-122"/>
              </a:rPr>
              <a:t>、校历管理</a:t>
            </a:r>
          </a:p>
        </p:txBody>
      </p:sp>
      <p:sp>
        <p:nvSpPr>
          <p:cNvPr id="10" name="TextBox 96">
            <a:extLst>
              <a:ext uri="{FF2B5EF4-FFF2-40B4-BE49-F238E27FC236}">
                <a16:creationId xmlns:a16="http://schemas.microsoft.com/office/drawing/2014/main" id="{B77AF9DE-26FC-4ADE-9431-B6A7473B1CF8}"/>
              </a:ext>
            </a:extLst>
          </p:cNvPr>
          <p:cNvSpPr txBox="1"/>
          <p:nvPr/>
        </p:nvSpPr>
        <p:spPr>
          <a:xfrm>
            <a:off x="773444"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活动、放假时间设置       校历事件</a:t>
            </a:r>
          </a:p>
        </p:txBody>
      </p:sp>
      <p:pic>
        <p:nvPicPr>
          <p:cNvPr id="11" name="图片 10">
            <a:extLst>
              <a:ext uri="{FF2B5EF4-FFF2-40B4-BE49-F238E27FC236}">
                <a16:creationId xmlns:a16="http://schemas.microsoft.com/office/drawing/2014/main" id="{9BD1D492-6DA0-471C-B81B-E42A47D856BB}"/>
              </a:ext>
            </a:extLst>
          </p:cNvPr>
          <p:cNvPicPr>
            <a:picLocks noChangeAspect="1"/>
          </p:cNvPicPr>
          <p:nvPr/>
        </p:nvPicPr>
        <p:blipFill>
          <a:blip r:embed="rId2"/>
          <a:stretch>
            <a:fillRect/>
          </a:stretch>
        </p:blipFill>
        <p:spPr>
          <a:xfrm>
            <a:off x="754062" y="3243472"/>
            <a:ext cx="5276828" cy="2971825"/>
          </a:xfrm>
          <a:prstGeom prst="rect">
            <a:avLst/>
          </a:prstGeom>
        </p:spPr>
      </p:pic>
      <p:pic>
        <p:nvPicPr>
          <p:cNvPr id="12" name="图片 11">
            <a:extLst>
              <a:ext uri="{FF2B5EF4-FFF2-40B4-BE49-F238E27FC236}">
                <a16:creationId xmlns:a16="http://schemas.microsoft.com/office/drawing/2014/main" id="{30702794-DC1B-4517-83B8-A347C0392023}"/>
              </a:ext>
            </a:extLst>
          </p:cNvPr>
          <p:cNvPicPr>
            <a:picLocks noChangeAspect="1"/>
          </p:cNvPicPr>
          <p:nvPr/>
        </p:nvPicPr>
        <p:blipFill>
          <a:blip r:embed="rId3"/>
          <a:stretch>
            <a:fillRect/>
          </a:stretch>
        </p:blipFill>
        <p:spPr>
          <a:xfrm>
            <a:off x="6433638" y="3243472"/>
            <a:ext cx="5004300" cy="2971800"/>
          </a:xfrm>
          <a:prstGeom prst="rect">
            <a:avLst/>
          </a:prstGeom>
        </p:spPr>
      </p:pic>
      <p:sp>
        <p:nvSpPr>
          <p:cNvPr id="13" name="文本框 38">
            <a:extLst>
              <a:ext uri="{FF2B5EF4-FFF2-40B4-BE49-F238E27FC236}">
                <a16:creationId xmlns:a16="http://schemas.microsoft.com/office/drawing/2014/main" id="{98B81AB6-7417-4FE5-A78F-8DB8DCB1CE36}"/>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4" name="TextBox 97">
            <a:extLst>
              <a:ext uri="{FF2B5EF4-FFF2-40B4-BE49-F238E27FC236}">
                <a16:creationId xmlns:a16="http://schemas.microsoft.com/office/drawing/2014/main" id="{8CAFE814-2DEB-43E4-B548-3FE2FEE74667}"/>
              </a:ext>
            </a:extLst>
          </p:cNvPr>
          <p:cNvSpPr txBox="1"/>
          <p:nvPr/>
        </p:nvSpPr>
        <p:spPr>
          <a:xfrm>
            <a:off x="736147" y="2402968"/>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校历管理</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活动、放假时间设置、校历事件：点击添加、选择添加日期（在左侧日期上点击即可）。添加成功后在首页中，点击添加的日期便可查看详情</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22235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A5BA6963-556D-48F4-9A1B-EEFE9D75050D}"/>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2F3FB841-C04D-4790-A41B-9FFD2C6C2AC4}"/>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5D1EBB5E-6E15-431B-8698-CA29305B00DF}"/>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32D6427E-9D76-48C8-9016-A83FBE0F3AC4}"/>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E4935AAA-DFBE-449E-B2E0-7672A4624866}"/>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42D757FB-ECC0-4D9B-AADB-106039173085}"/>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FCFDADCD-A14B-45B8-B878-F88EDB0E6442}"/>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13E7B1D8-AFAE-4F71-B4E6-A53379B33FA9}"/>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6</a:t>
            </a:r>
            <a:r>
              <a:rPr lang="zh-CN" altLang="en-US" b="1" dirty="0">
                <a:solidFill>
                  <a:srgbClr val="314371"/>
                </a:solidFill>
                <a:latin typeface="微软雅黑" panose="020B0503020204020204" charset="-122"/>
              </a:rPr>
              <a:t>、问卷调查</a:t>
            </a:r>
          </a:p>
        </p:txBody>
      </p:sp>
      <p:sp>
        <p:nvSpPr>
          <p:cNvPr id="10" name="TextBox 96">
            <a:extLst>
              <a:ext uri="{FF2B5EF4-FFF2-40B4-BE49-F238E27FC236}">
                <a16:creationId xmlns:a16="http://schemas.microsoft.com/office/drawing/2014/main" id="{F4B51322-41F5-4BC1-BF31-3FDE5732AC2F}"/>
              </a:ext>
            </a:extLst>
          </p:cNvPr>
          <p:cNvSpPr txBox="1"/>
          <p:nvPr/>
        </p:nvSpPr>
        <p:spPr>
          <a:xfrm>
            <a:off x="7336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发起问卷</a:t>
            </a:r>
          </a:p>
        </p:txBody>
      </p:sp>
      <p:pic>
        <p:nvPicPr>
          <p:cNvPr id="11" name="图片 10">
            <a:extLst>
              <a:ext uri="{FF2B5EF4-FFF2-40B4-BE49-F238E27FC236}">
                <a16:creationId xmlns:a16="http://schemas.microsoft.com/office/drawing/2014/main" id="{085B1157-4BEA-4047-890D-86A3983EA776}"/>
              </a:ext>
            </a:extLst>
          </p:cNvPr>
          <p:cNvPicPr>
            <a:picLocks noChangeAspect="1"/>
          </p:cNvPicPr>
          <p:nvPr/>
        </p:nvPicPr>
        <p:blipFill>
          <a:blip r:embed="rId2"/>
          <a:stretch>
            <a:fillRect/>
          </a:stretch>
        </p:blipFill>
        <p:spPr>
          <a:xfrm>
            <a:off x="6278415" y="3156164"/>
            <a:ext cx="5267429" cy="3345686"/>
          </a:xfrm>
          <a:prstGeom prst="rect">
            <a:avLst/>
          </a:prstGeom>
        </p:spPr>
      </p:pic>
      <p:pic>
        <p:nvPicPr>
          <p:cNvPr id="12" name="图片 11">
            <a:extLst>
              <a:ext uri="{FF2B5EF4-FFF2-40B4-BE49-F238E27FC236}">
                <a16:creationId xmlns:a16="http://schemas.microsoft.com/office/drawing/2014/main" id="{4C38984D-058C-4E37-AF98-19B0DD85481B}"/>
              </a:ext>
            </a:extLst>
          </p:cNvPr>
          <p:cNvPicPr>
            <a:picLocks noChangeAspect="1"/>
          </p:cNvPicPr>
          <p:nvPr/>
        </p:nvPicPr>
        <p:blipFill>
          <a:blip r:embed="rId3"/>
          <a:stretch>
            <a:fillRect/>
          </a:stretch>
        </p:blipFill>
        <p:spPr>
          <a:xfrm>
            <a:off x="646156" y="3156164"/>
            <a:ext cx="5267428" cy="3311962"/>
          </a:xfrm>
          <a:prstGeom prst="rect">
            <a:avLst/>
          </a:prstGeom>
        </p:spPr>
      </p:pic>
      <p:sp>
        <p:nvSpPr>
          <p:cNvPr id="13" name="文本框 38">
            <a:extLst>
              <a:ext uri="{FF2B5EF4-FFF2-40B4-BE49-F238E27FC236}">
                <a16:creationId xmlns:a16="http://schemas.microsoft.com/office/drawing/2014/main" id="{820B9896-EE5F-48F9-A3EE-148BC700DAA8}"/>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4" name="TextBox 97">
            <a:extLst>
              <a:ext uri="{FF2B5EF4-FFF2-40B4-BE49-F238E27FC236}">
                <a16:creationId xmlns:a16="http://schemas.microsoft.com/office/drawing/2014/main" id="{052ECB87-6493-4717-BA09-3770CDC9DFD7}"/>
              </a:ext>
            </a:extLst>
          </p:cNvPr>
          <p:cNvSpPr txBox="1"/>
          <p:nvPr/>
        </p:nvSpPr>
        <p:spPr>
          <a:xfrm>
            <a:off x="736147" y="2402968"/>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问卷调查</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发起问卷：选择调查对象、结束时间等同时可设置单选题、多选题、问答题等</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提交成功后，问卷调查对象遍会收到问卷，可在我餐与的问卷中查看，回答。</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414239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F412D696-E081-4520-9977-A25B41AA2B5E}"/>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B98ABF07-10EC-4B3B-A13F-5F9C9A9C8360}"/>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43591B56-F0CE-48CD-AD1D-CB66AF7B03F6}"/>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94F0566F-EEA8-46E2-993E-6E267D187411}"/>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B2239F3-A205-4FD9-ABCE-FB20B530908C}"/>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4B2B4A1A-FB48-4B20-87A6-B8C987CB9798}"/>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E94954DF-1BA1-4A48-B8B4-525C5C616AD5}"/>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430A7C7D-B130-4A27-B427-7E75BE18659B}"/>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7</a:t>
            </a:r>
            <a:r>
              <a:rPr lang="zh-CN" altLang="en-US" b="1" dirty="0">
                <a:solidFill>
                  <a:srgbClr val="314371"/>
                </a:solidFill>
                <a:latin typeface="微软雅黑" panose="020B0503020204020204" charset="-122"/>
              </a:rPr>
              <a:t>、投票管理</a:t>
            </a:r>
          </a:p>
        </p:txBody>
      </p:sp>
      <p:sp>
        <p:nvSpPr>
          <p:cNvPr id="10" name="TextBox 96">
            <a:extLst>
              <a:ext uri="{FF2B5EF4-FFF2-40B4-BE49-F238E27FC236}">
                <a16:creationId xmlns:a16="http://schemas.microsoft.com/office/drawing/2014/main" id="{14F736D8-FB37-4E3B-9A17-6A771545B809}"/>
              </a:ext>
            </a:extLst>
          </p:cNvPr>
          <p:cNvSpPr txBox="1"/>
          <p:nvPr/>
        </p:nvSpPr>
        <p:spPr>
          <a:xfrm>
            <a:off x="720435"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发起投票</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创建投票</a:t>
            </a:r>
          </a:p>
        </p:txBody>
      </p:sp>
      <p:pic>
        <p:nvPicPr>
          <p:cNvPr id="11" name="图片 10">
            <a:extLst>
              <a:ext uri="{FF2B5EF4-FFF2-40B4-BE49-F238E27FC236}">
                <a16:creationId xmlns:a16="http://schemas.microsoft.com/office/drawing/2014/main" id="{05D6B253-52D2-4E2B-A654-7587B82F6619}"/>
              </a:ext>
            </a:extLst>
          </p:cNvPr>
          <p:cNvPicPr>
            <a:picLocks noChangeAspect="1"/>
          </p:cNvPicPr>
          <p:nvPr/>
        </p:nvPicPr>
        <p:blipFill>
          <a:blip r:embed="rId2"/>
          <a:stretch>
            <a:fillRect/>
          </a:stretch>
        </p:blipFill>
        <p:spPr>
          <a:xfrm>
            <a:off x="799698" y="3066019"/>
            <a:ext cx="6419653" cy="3661319"/>
          </a:xfrm>
          <a:prstGeom prst="rect">
            <a:avLst/>
          </a:prstGeom>
        </p:spPr>
      </p:pic>
      <p:sp>
        <p:nvSpPr>
          <p:cNvPr id="12" name="文本框 38">
            <a:extLst>
              <a:ext uri="{FF2B5EF4-FFF2-40B4-BE49-F238E27FC236}">
                <a16:creationId xmlns:a16="http://schemas.microsoft.com/office/drawing/2014/main" id="{2EDCDB8C-61C4-4023-9EF7-F7B4E46C33E6}"/>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3" name="TextBox 97">
            <a:extLst>
              <a:ext uri="{FF2B5EF4-FFF2-40B4-BE49-F238E27FC236}">
                <a16:creationId xmlns:a16="http://schemas.microsoft.com/office/drawing/2014/main" id="{95F6DBA2-9BF8-4008-935D-85CB4A2C9E90}"/>
              </a:ext>
            </a:extLst>
          </p:cNvPr>
          <p:cNvSpPr txBox="1"/>
          <p:nvPr/>
        </p:nvSpPr>
        <p:spPr>
          <a:xfrm>
            <a:off x="736147" y="2402968"/>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创建投票</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选择参与人、开始时间、结束时间等、填写投票主题和选项。创建成功后可在页面中查看详情同时也可以看到投票结果的统计</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参与人可在我的投票中查看投票，可以点击未投票的状态进行投票</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3198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128E9222-9DC4-4E69-82B7-E902C92A2A0C}"/>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51BFAFD8-45CE-44D6-B872-8CE526DCB206}"/>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3103B5E1-CC9F-4CE6-94F1-9F28CB5A0972}"/>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3F845114-4681-47E4-A1C3-D7AE9960ACF0}"/>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566D6C1F-81A6-41EC-83ED-433986C4BA8C}"/>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E170F50E-8586-42F9-A311-F8E408E49F60}"/>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EB65AA22-6629-4EAD-9566-B8A7AB9AA55D}"/>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51061393-986C-41C8-AF49-85FBD8E0D0A2}"/>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8</a:t>
            </a:r>
            <a:r>
              <a:rPr lang="zh-CN" altLang="en-US" b="1" dirty="0">
                <a:solidFill>
                  <a:srgbClr val="314371"/>
                </a:solidFill>
                <a:latin typeface="微软雅黑" panose="020B0503020204020204" charset="-122"/>
              </a:rPr>
              <a:t>、通讯录</a:t>
            </a:r>
          </a:p>
        </p:txBody>
      </p:sp>
      <p:sp>
        <p:nvSpPr>
          <p:cNvPr id="10" name="TextBox 96">
            <a:extLst>
              <a:ext uri="{FF2B5EF4-FFF2-40B4-BE49-F238E27FC236}">
                <a16:creationId xmlns:a16="http://schemas.microsoft.com/office/drawing/2014/main" id="{ED918E6B-8CCA-4134-A47B-955D7382E4AF}"/>
              </a:ext>
            </a:extLst>
          </p:cNvPr>
          <p:cNvSpPr txBox="1"/>
          <p:nvPr/>
        </p:nvSpPr>
        <p:spPr>
          <a:xfrm>
            <a:off x="760191"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查看班级、教职工通讯录</a:t>
            </a:r>
          </a:p>
        </p:txBody>
      </p:sp>
      <p:pic>
        <p:nvPicPr>
          <p:cNvPr id="11" name="图片 10">
            <a:extLst>
              <a:ext uri="{FF2B5EF4-FFF2-40B4-BE49-F238E27FC236}">
                <a16:creationId xmlns:a16="http://schemas.microsoft.com/office/drawing/2014/main" id="{15CB3453-2550-4D0D-8CB6-17F9D248254B}"/>
              </a:ext>
            </a:extLst>
          </p:cNvPr>
          <p:cNvPicPr>
            <a:picLocks noChangeAspect="1"/>
          </p:cNvPicPr>
          <p:nvPr/>
        </p:nvPicPr>
        <p:blipFill>
          <a:blip r:embed="rId2"/>
          <a:stretch>
            <a:fillRect/>
          </a:stretch>
        </p:blipFill>
        <p:spPr>
          <a:xfrm>
            <a:off x="799697" y="2382295"/>
            <a:ext cx="8866667" cy="4123809"/>
          </a:xfrm>
          <a:prstGeom prst="rect">
            <a:avLst/>
          </a:prstGeom>
        </p:spPr>
      </p:pic>
      <p:sp>
        <p:nvSpPr>
          <p:cNvPr id="12" name="文本框 38">
            <a:extLst>
              <a:ext uri="{FF2B5EF4-FFF2-40B4-BE49-F238E27FC236}">
                <a16:creationId xmlns:a16="http://schemas.microsoft.com/office/drawing/2014/main" id="{114FEA98-33BB-4D68-BAAC-0476604230FF}"/>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Tree>
    <p:extLst>
      <p:ext uri="{BB962C8B-B14F-4D97-AF65-F5344CB8AC3E}">
        <p14:creationId xmlns:p14="http://schemas.microsoft.com/office/powerpoint/2010/main" val="23362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2AAFA26E-074E-42FE-97A8-4410FA3868DF}"/>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508685C8-388F-4BE5-A74A-B4119F5FBDCA}"/>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7E48F02E-A3BA-42C0-8E04-DF375418919E}"/>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B167FADD-9F71-4474-A3ED-FDDD6E2721AE}"/>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DE3AF9ED-065B-4C53-8CDA-9051A1059507}"/>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38052414-3275-4652-AFFB-E5E45A740992}"/>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EEF1CE04-FC92-4C6E-9565-D0ED68BCA8FA}"/>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13312671-55F6-4B5A-9FE0-E5BD2CD6E8B9}"/>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0" name="TextBox 96">
            <a:extLst>
              <a:ext uri="{FF2B5EF4-FFF2-40B4-BE49-F238E27FC236}">
                <a16:creationId xmlns:a16="http://schemas.microsoft.com/office/drawing/2014/main" id="{88CC117A-DEC3-4B3A-AC9F-4D423CA27586}"/>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9</a:t>
            </a:r>
            <a:r>
              <a:rPr lang="zh-CN" altLang="en-US" b="1" dirty="0">
                <a:solidFill>
                  <a:srgbClr val="314371"/>
                </a:solidFill>
                <a:latin typeface="微软雅黑" panose="020B0503020204020204" charset="-122"/>
              </a:rPr>
              <a:t>、加班管理</a:t>
            </a:r>
          </a:p>
        </p:txBody>
      </p:sp>
      <p:sp>
        <p:nvSpPr>
          <p:cNvPr id="11" name="TextBox 96">
            <a:extLst>
              <a:ext uri="{FF2B5EF4-FFF2-40B4-BE49-F238E27FC236}">
                <a16:creationId xmlns:a16="http://schemas.microsoft.com/office/drawing/2014/main" id="{D9B23585-AAEB-4CB2-B2C9-F9BDC76BAB14}"/>
              </a:ext>
            </a:extLst>
          </p:cNvPr>
          <p:cNvSpPr txBox="1"/>
          <p:nvPr/>
        </p:nvSpPr>
        <p:spPr>
          <a:xfrm>
            <a:off x="74693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发起加班</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审核加班</a:t>
            </a:r>
          </a:p>
        </p:txBody>
      </p:sp>
      <p:pic>
        <p:nvPicPr>
          <p:cNvPr id="12" name="图片 11">
            <a:extLst>
              <a:ext uri="{FF2B5EF4-FFF2-40B4-BE49-F238E27FC236}">
                <a16:creationId xmlns:a16="http://schemas.microsoft.com/office/drawing/2014/main" id="{4A0BC83C-2783-4F4B-B9D6-54F968C78377}"/>
              </a:ext>
            </a:extLst>
          </p:cNvPr>
          <p:cNvPicPr>
            <a:picLocks noChangeAspect="1"/>
          </p:cNvPicPr>
          <p:nvPr/>
        </p:nvPicPr>
        <p:blipFill>
          <a:blip r:embed="rId2"/>
          <a:stretch>
            <a:fillRect/>
          </a:stretch>
        </p:blipFill>
        <p:spPr>
          <a:xfrm>
            <a:off x="799698" y="3668646"/>
            <a:ext cx="5082122" cy="2934898"/>
          </a:xfrm>
          <a:prstGeom prst="rect">
            <a:avLst/>
          </a:prstGeom>
        </p:spPr>
      </p:pic>
      <p:pic>
        <p:nvPicPr>
          <p:cNvPr id="13" name="图片 12">
            <a:extLst>
              <a:ext uri="{FF2B5EF4-FFF2-40B4-BE49-F238E27FC236}">
                <a16:creationId xmlns:a16="http://schemas.microsoft.com/office/drawing/2014/main" id="{004381BA-2E5E-42A8-A61E-C1AE955358C4}"/>
              </a:ext>
            </a:extLst>
          </p:cNvPr>
          <p:cNvPicPr>
            <a:picLocks noChangeAspect="1"/>
          </p:cNvPicPr>
          <p:nvPr/>
        </p:nvPicPr>
        <p:blipFill>
          <a:blip r:embed="rId3"/>
          <a:stretch>
            <a:fillRect/>
          </a:stretch>
        </p:blipFill>
        <p:spPr>
          <a:xfrm>
            <a:off x="6096000" y="3668647"/>
            <a:ext cx="5082123" cy="3055582"/>
          </a:xfrm>
          <a:prstGeom prst="rect">
            <a:avLst/>
          </a:prstGeom>
        </p:spPr>
      </p:pic>
      <p:sp>
        <p:nvSpPr>
          <p:cNvPr id="14" name="TextBox 97">
            <a:extLst>
              <a:ext uri="{FF2B5EF4-FFF2-40B4-BE49-F238E27FC236}">
                <a16:creationId xmlns:a16="http://schemas.microsoft.com/office/drawing/2014/main" id="{000BCD8C-2F71-4CC4-926A-127693A19FCE}"/>
              </a:ext>
            </a:extLst>
          </p:cNvPr>
          <p:cNvSpPr txBox="1"/>
          <p:nvPr/>
        </p:nvSpPr>
        <p:spPr>
          <a:xfrm>
            <a:off x="736147" y="2402968"/>
            <a:ext cx="10799218" cy="95333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发起加班（领导部门）</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指定加班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选择开始、结束时间、加班老师等指定老师加班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添加完成后可点击老师名字（蓝色）查看详情同时也可以撤销指定加班。</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审核加班：教职工发起的加班可在审核加班中显示</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点击待审核</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选择通过或者不通过</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教职工申请加班：选择申请加班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选择开始、结束时间、填写加班地点及内容等进行申请加班</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21877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096589B7-A292-4B46-99ED-308BD2854670}"/>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8FAC3D6F-06E9-453D-A447-164862219B21}"/>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F645D70B-2FC7-4311-B0D3-1F85E2666FD5}"/>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B30F7E96-3911-4F58-8F7C-EEDF973777DD}"/>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393A305A-6436-4C2E-A541-3CA7B7736AA5}"/>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5DD694E3-04C5-4B04-86CE-936D467CE529}"/>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8F0050BB-4A86-4A8B-BF06-C679A7C0ECA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601E7BC9-A440-4F01-91C2-18518AFE3806}"/>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0" name="TextBox 96">
            <a:extLst>
              <a:ext uri="{FF2B5EF4-FFF2-40B4-BE49-F238E27FC236}">
                <a16:creationId xmlns:a16="http://schemas.microsoft.com/office/drawing/2014/main" id="{48CA80E7-6A3A-4B27-9D16-613FC47BBED5}"/>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10</a:t>
            </a:r>
            <a:r>
              <a:rPr lang="zh-CN" altLang="en-US" b="1" dirty="0">
                <a:solidFill>
                  <a:srgbClr val="314371"/>
                </a:solidFill>
                <a:latin typeface="微软雅黑" panose="020B0503020204020204" charset="-122"/>
              </a:rPr>
              <a:t>、值班管理</a:t>
            </a:r>
          </a:p>
        </p:txBody>
      </p:sp>
      <p:sp>
        <p:nvSpPr>
          <p:cNvPr id="11" name="TextBox 96">
            <a:extLst>
              <a:ext uri="{FF2B5EF4-FFF2-40B4-BE49-F238E27FC236}">
                <a16:creationId xmlns:a16="http://schemas.microsoft.com/office/drawing/2014/main" id="{E625F7AA-9599-41E6-B564-CB84FEB18970}"/>
              </a:ext>
            </a:extLst>
          </p:cNvPr>
          <p:cNvSpPr txBox="1"/>
          <p:nvPr/>
        </p:nvSpPr>
        <p:spPr>
          <a:xfrm>
            <a:off x="74693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发起值班</a:t>
            </a:r>
          </a:p>
        </p:txBody>
      </p:sp>
      <p:pic>
        <p:nvPicPr>
          <p:cNvPr id="12" name="图片 11">
            <a:extLst>
              <a:ext uri="{FF2B5EF4-FFF2-40B4-BE49-F238E27FC236}">
                <a16:creationId xmlns:a16="http://schemas.microsoft.com/office/drawing/2014/main" id="{879BE27D-A1AE-4B78-8E15-432D77ACB151}"/>
              </a:ext>
            </a:extLst>
          </p:cNvPr>
          <p:cNvPicPr>
            <a:picLocks noChangeAspect="1"/>
          </p:cNvPicPr>
          <p:nvPr/>
        </p:nvPicPr>
        <p:blipFill>
          <a:blip r:embed="rId2"/>
          <a:stretch>
            <a:fillRect/>
          </a:stretch>
        </p:blipFill>
        <p:spPr>
          <a:xfrm>
            <a:off x="799698" y="3524502"/>
            <a:ext cx="5561345" cy="2901157"/>
          </a:xfrm>
          <a:prstGeom prst="rect">
            <a:avLst/>
          </a:prstGeom>
        </p:spPr>
      </p:pic>
      <p:sp>
        <p:nvSpPr>
          <p:cNvPr id="13" name="TextBox 97">
            <a:extLst>
              <a:ext uri="{FF2B5EF4-FFF2-40B4-BE49-F238E27FC236}">
                <a16:creationId xmlns:a16="http://schemas.microsoft.com/office/drawing/2014/main" id="{942EE6B6-8276-43B4-9B50-38D03B04433A}"/>
              </a:ext>
            </a:extLst>
          </p:cNvPr>
          <p:cNvSpPr txBox="1"/>
          <p:nvPr/>
        </p:nvSpPr>
        <p:spPr>
          <a:xfrm>
            <a:off x="736147" y="2402968"/>
            <a:ext cx="10799218" cy="7096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发起值班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校领导可发起值班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选择开始、结束时间、加班老师等进行发起值班</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值班记录：可以看到教职工的值班情况</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查看值班：教职工可在查看值班中查看自己的值班</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300073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47707CCD-A55D-460B-815F-545403C8BE5E}"/>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50BB9F48-8BA0-40E7-8FB2-5EF6C152F618}"/>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C58A1839-D4F4-47EC-B2EC-7A80A662B1E2}"/>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E23ED4A3-EE1B-4A48-960A-347302821A60}"/>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21DCB76-6C0A-4691-8488-A806BA989768}"/>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EB61E82B-D6E2-425A-A496-74C5DED48A4A}"/>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BF5F258D-6B49-4816-8688-3CFC5F0620F9}"/>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9BF6EB28-B8FB-444A-98DA-BBFC8D76CBB9}"/>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11</a:t>
            </a:r>
            <a:r>
              <a:rPr lang="zh-CN" altLang="en-US" b="1" dirty="0">
                <a:solidFill>
                  <a:srgbClr val="314371"/>
                </a:solidFill>
                <a:latin typeface="微软雅黑" panose="020B0503020204020204" charset="-122"/>
              </a:rPr>
              <a:t>、公文流转</a:t>
            </a:r>
          </a:p>
        </p:txBody>
      </p:sp>
      <p:sp>
        <p:nvSpPr>
          <p:cNvPr id="10" name="TextBox 96">
            <a:extLst>
              <a:ext uri="{FF2B5EF4-FFF2-40B4-BE49-F238E27FC236}">
                <a16:creationId xmlns:a16="http://schemas.microsoft.com/office/drawing/2014/main" id="{0863FB43-4B39-4808-88EB-3D66C2F51FE6}"/>
              </a:ext>
            </a:extLst>
          </p:cNvPr>
          <p:cNvSpPr txBox="1"/>
          <p:nvPr/>
        </p:nvSpPr>
        <p:spPr>
          <a:xfrm>
            <a:off x="7336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发起公文、接收公文</a:t>
            </a:r>
          </a:p>
        </p:txBody>
      </p:sp>
      <p:pic>
        <p:nvPicPr>
          <p:cNvPr id="11" name="图片 10">
            <a:extLst>
              <a:ext uri="{FF2B5EF4-FFF2-40B4-BE49-F238E27FC236}">
                <a16:creationId xmlns:a16="http://schemas.microsoft.com/office/drawing/2014/main" id="{C44BBE4D-4B66-451C-B6AC-17BCB415F905}"/>
              </a:ext>
            </a:extLst>
          </p:cNvPr>
          <p:cNvPicPr>
            <a:picLocks noChangeAspect="1"/>
          </p:cNvPicPr>
          <p:nvPr/>
        </p:nvPicPr>
        <p:blipFill>
          <a:blip r:embed="rId2"/>
          <a:stretch>
            <a:fillRect/>
          </a:stretch>
        </p:blipFill>
        <p:spPr>
          <a:xfrm>
            <a:off x="754054" y="3309676"/>
            <a:ext cx="5085208" cy="3519195"/>
          </a:xfrm>
          <a:prstGeom prst="rect">
            <a:avLst/>
          </a:prstGeom>
        </p:spPr>
      </p:pic>
      <p:pic>
        <p:nvPicPr>
          <p:cNvPr id="12" name="图片 11">
            <a:extLst>
              <a:ext uri="{FF2B5EF4-FFF2-40B4-BE49-F238E27FC236}">
                <a16:creationId xmlns:a16="http://schemas.microsoft.com/office/drawing/2014/main" id="{9956C8EA-EE78-4532-864B-1B546E9A24F4}"/>
              </a:ext>
            </a:extLst>
          </p:cNvPr>
          <p:cNvPicPr>
            <a:picLocks noChangeAspect="1"/>
          </p:cNvPicPr>
          <p:nvPr/>
        </p:nvPicPr>
        <p:blipFill>
          <a:blip r:embed="rId3"/>
          <a:stretch>
            <a:fillRect/>
          </a:stretch>
        </p:blipFill>
        <p:spPr>
          <a:xfrm>
            <a:off x="6029326" y="3309676"/>
            <a:ext cx="5554812" cy="3598076"/>
          </a:xfrm>
          <a:prstGeom prst="rect">
            <a:avLst/>
          </a:prstGeom>
        </p:spPr>
      </p:pic>
      <p:sp>
        <p:nvSpPr>
          <p:cNvPr id="13" name="文本框 38">
            <a:extLst>
              <a:ext uri="{FF2B5EF4-FFF2-40B4-BE49-F238E27FC236}">
                <a16:creationId xmlns:a16="http://schemas.microsoft.com/office/drawing/2014/main" id="{B05B6108-CEE0-4946-BB6F-0E2742E13819}"/>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4" name="TextBox 97">
            <a:extLst>
              <a:ext uri="{FF2B5EF4-FFF2-40B4-BE49-F238E27FC236}">
                <a16:creationId xmlns:a16="http://schemas.microsoft.com/office/drawing/2014/main" id="{E2F4BAA1-D93E-4E1F-BD52-C2EAF5F19D87}"/>
              </a:ext>
            </a:extLst>
          </p:cNvPr>
          <p:cNvSpPr txBox="1"/>
          <p:nvPr/>
        </p:nvSpPr>
        <p:spPr>
          <a:xfrm>
            <a:off x="762651" y="2402968"/>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点击发起公文</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选择下发公文的教职工、填写公文标题、内容等进行下发</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教职工可在接收公文中查看下发的公文</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点击公文标题可查看下发公文的详细内容</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389256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41B8E9C6-366C-466E-8328-BA881CE13E0A}"/>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738D9BF3-D1F0-441A-A57B-E1C6E21CA174}"/>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FF51497A-4744-44DF-AF3B-3BC0BAAB5523}"/>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D8576C0-D916-4775-92DB-000109BCBBFB}"/>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F4CB5D50-2316-4DF3-9EB8-B5296D5F43F8}"/>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16101CE0-1010-4AA8-BF56-4A8E8623F059}"/>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88ABEF16-33B7-4977-8BA4-C072EB93FAF1}"/>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52E5802E-65D0-4385-99A3-9DEEA0EB5893}"/>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12</a:t>
            </a:r>
            <a:r>
              <a:rPr lang="zh-CN" altLang="en-US" b="1" dirty="0">
                <a:solidFill>
                  <a:srgbClr val="314371"/>
                </a:solidFill>
                <a:latin typeface="微软雅黑" panose="020B0503020204020204" charset="-122"/>
              </a:rPr>
              <a:t>、财政管理</a:t>
            </a:r>
          </a:p>
        </p:txBody>
      </p:sp>
      <p:sp>
        <p:nvSpPr>
          <p:cNvPr id="10" name="TextBox 96">
            <a:extLst>
              <a:ext uri="{FF2B5EF4-FFF2-40B4-BE49-F238E27FC236}">
                <a16:creationId xmlns:a16="http://schemas.microsoft.com/office/drawing/2014/main" id="{EF03674C-73A9-484C-8324-7A8ACA91CED8}"/>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）工资管理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添加教职工工资</a:t>
            </a:r>
          </a:p>
        </p:txBody>
      </p:sp>
      <p:pic>
        <p:nvPicPr>
          <p:cNvPr id="11" name="图片 10">
            <a:extLst>
              <a:ext uri="{FF2B5EF4-FFF2-40B4-BE49-F238E27FC236}">
                <a16:creationId xmlns:a16="http://schemas.microsoft.com/office/drawing/2014/main" id="{11A617AB-9370-40C2-BC8C-E9B5913C10D9}"/>
              </a:ext>
            </a:extLst>
          </p:cNvPr>
          <p:cNvPicPr>
            <a:picLocks noChangeAspect="1"/>
          </p:cNvPicPr>
          <p:nvPr/>
        </p:nvPicPr>
        <p:blipFill>
          <a:blip r:embed="rId2"/>
          <a:stretch>
            <a:fillRect/>
          </a:stretch>
        </p:blipFill>
        <p:spPr>
          <a:xfrm>
            <a:off x="785822" y="2948945"/>
            <a:ext cx="7695569" cy="3769427"/>
          </a:xfrm>
          <a:prstGeom prst="rect">
            <a:avLst/>
          </a:prstGeom>
        </p:spPr>
      </p:pic>
      <p:sp>
        <p:nvSpPr>
          <p:cNvPr id="12" name="文本框 38">
            <a:extLst>
              <a:ext uri="{FF2B5EF4-FFF2-40B4-BE49-F238E27FC236}">
                <a16:creationId xmlns:a16="http://schemas.microsoft.com/office/drawing/2014/main" id="{718DF995-1D5E-49C0-B82F-BD6FE8AF1CFE}"/>
              </a:ext>
            </a:extLst>
          </p:cNvPr>
          <p:cNvSpPr txBox="1"/>
          <p:nvPr/>
        </p:nvSpPr>
        <p:spPr>
          <a:xfrm>
            <a:off x="9905900" y="345406"/>
            <a:ext cx="902811"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财务</a:t>
            </a:r>
          </a:p>
        </p:txBody>
      </p:sp>
      <p:sp>
        <p:nvSpPr>
          <p:cNvPr id="13" name="TextBox 97">
            <a:extLst>
              <a:ext uri="{FF2B5EF4-FFF2-40B4-BE49-F238E27FC236}">
                <a16:creationId xmlns:a16="http://schemas.microsoft.com/office/drawing/2014/main" id="{FD3E5DFE-970F-44E1-A8C9-1CCAD5C097A3}"/>
              </a:ext>
            </a:extLst>
          </p:cNvPr>
          <p:cNvSpPr txBox="1"/>
          <p:nvPr/>
        </p:nvSpPr>
        <p:spPr>
          <a:xfrm>
            <a:off x="762651" y="2336708"/>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教职工可在教职工工资中查看个人的工资情况</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添加教职工工资</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填写教职工的工号、姓名等进行添加同时也支持导入教职工工资</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25477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梯形 2">
            <a:extLst>
              <a:ext uri="{FF2B5EF4-FFF2-40B4-BE49-F238E27FC236}">
                <a16:creationId xmlns:a16="http://schemas.microsoft.com/office/drawing/2014/main" id="{3A5A858C-E6B7-4F94-B3BF-359ED03B8A0C}"/>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4" name="组合 3">
            <a:extLst>
              <a:ext uri="{FF2B5EF4-FFF2-40B4-BE49-F238E27FC236}">
                <a16:creationId xmlns:a16="http://schemas.microsoft.com/office/drawing/2014/main" id="{641F61E9-28D1-475D-9D3F-2013D97D2B8E}"/>
              </a:ext>
            </a:extLst>
          </p:cNvPr>
          <p:cNvGrpSpPr/>
          <p:nvPr/>
        </p:nvGrpSpPr>
        <p:grpSpPr>
          <a:xfrm>
            <a:off x="607853" y="286420"/>
            <a:ext cx="392005" cy="582206"/>
            <a:chOff x="2437632" y="1965988"/>
            <a:chExt cx="1529173" cy="2271132"/>
          </a:xfrm>
          <a:solidFill>
            <a:srgbClr val="314371"/>
          </a:solidFill>
        </p:grpSpPr>
        <p:sp>
          <p:nvSpPr>
            <p:cNvPr id="5" name="Freeform 5">
              <a:extLst>
                <a:ext uri="{FF2B5EF4-FFF2-40B4-BE49-F238E27FC236}">
                  <a16:creationId xmlns:a16="http://schemas.microsoft.com/office/drawing/2014/main" id="{D5FC79E6-45B9-4B13-B51F-436B9EAD5908}"/>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6">
              <a:extLst>
                <a:ext uri="{FF2B5EF4-FFF2-40B4-BE49-F238E27FC236}">
                  <a16:creationId xmlns:a16="http://schemas.microsoft.com/office/drawing/2014/main" id="{15DB2D95-6032-4E7E-83C1-4C2716830DD4}"/>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7" name="Freeform 7">
              <a:extLst>
                <a:ext uri="{FF2B5EF4-FFF2-40B4-BE49-F238E27FC236}">
                  <a16:creationId xmlns:a16="http://schemas.microsoft.com/office/drawing/2014/main" id="{9C7DB4B1-31FE-42E3-A95B-E337C341ACA3}"/>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8" name="文本框 38">
            <a:extLst>
              <a:ext uri="{FF2B5EF4-FFF2-40B4-BE49-F238E27FC236}">
                <a16:creationId xmlns:a16="http://schemas.microsoft.com/office/drawing/2014/main" id="{930DF6A0-A2E7-4373-94F8-88D5C9EA1FD5}"/>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sp>
        <p:nvSpPr>
          <p:cNvPr id="9" name="TextBox 96">
            <a:extLst>
              <a:ext uri="{FF2B5EF4-FFF2-40B4-BE49-F238E27FC236}">
                <a16:creationId xmlns:a16="http://schemas.microsoft.com/office/drawing/2014/main" id="{C66328F3-B272-47B8-BF70-99465E6AE945}"/>
              </a:ext>
            </a:extLst>
          </p:cNvPr>
          <p:cNvSpPr txBox="1"/>
          <p:nvPr/>
        </p:nvSpPr>
        <p:spPr>
          <a:xfrm>
            <a:off x="769930" y="1424481"/>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、权限分配</a:t>
            </a:r>
          </a:p>
        </p:txBody>
      </p:sp>
      <p:cxnSp>
        <p:nvCxnSpPr>
          <p:cNvPr id="12" name="直接连接符 11">
            <a:extLst>
              <a:ext uri="{FF2B5EF4-FFF2-40B4-BE49-F238E27FC236}">
                <a16:creationId xmlns:a16="http://schemas.microsoft.com/office/drawing/2014/main" id="{B7506B11-01B9-4D98-A69D-5EA78D94B07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14" name="图片 13">
            <a:extLst>
              <a:ext uri="{FF2B5EF4-FFF2-40B4-BE49-F238E27FC236}">
                <a16:creationId xmlns:a16="http://schemas.microsoft.com/office/drawing/2014/main" id="{2667D9D3-A91D-4849-9333-301752EEA1CE}"/>
              </a:ext>
            </a:extLst>
          </p:cNvPr>
          <p:cNvPicPr>
            <a:picLocks noChangeAspect="1"/>
          </p:cNvPicPr>
          <p:nvPr/>
        </p:nvPicPr>
        <p:blipFill>
          <a:blip r:embed="rId2"/>
          <a:stretch>
            <a:fillRect/>
          </a:stretch>
        </p:blipFill>
        <p:spPr>
          <a:xfrm>
            <a:off x="769930" y="3458379"/>
            <a:ext cx="4795492" cy="2912231"/>
          </a:xfrm>
          <a:prstGeom prst="rect">
            <a:avLst/>
          </a:prstGeom>
        </p:spPr>
      </p:pic>
      <p:pic>
        <p:nvPicPr>
          <p:cNvPr id="15" name="图片 14">
            <a:extLst>
              <a:ext uri="{FF2B5EF4-FFF2-40B4-BE49-F238E27FC236}">
                <a16:creationId xmlns:a16="http://schemas.microsoft.com/office/drawing/2014/main" id="{A4B58686-3A16-45D6-B8BF-B12BE5F12543}"/>
              </a:ext>
            </a:extLst>
          </p:cNvPr>
          <p:cNvPicPr>
            <a:picLocks noChangeAspect="1"/>
          </p:cNvPicPr>
          <p:nvPr/>
        </p:nvPicPr>
        <p:blipFill>
          <a:blip r:embed="rId3"/>
          <a:stretch>
            <a:fillRect/>
          </a:stretch>
        </p:blipFill>
        <p:spPr>
          <a:xfrm>
            <a:off x="5847644" y="3458379"/>
            <a:ext cx="5267238" cy="2926243"/>
          </a:xfrm>
          <a:prstGeom prst="rect">
            <a:avLst/>
          </a:prstGeom>
        </p:spPr>
      </p:pic>
      <p:sp>
        <p:nvSpPr>
          <p:cNvPr id="18" name="TextBox 96">
            <a:extLst>
              <a:ext uri="{FF2B5EF4-FFF2-40B4-BE49-F238E27FC236}">
                <a16:creationId xmlns:a16="http://schemas.microsoft.com/office/drawing/2014/main" id="{E250A31C-8EEE-42BA-BB8D-A2780E0B3ABA}"/>
              </a:ext>
            </a:extLst>
          </p:cNvPr>
          <p:cNvSpPr txBox="1"/>
          <p:nvPr/>
        </p:nvSpPr>
        <p:spPr>
          <a:xfrm>
            <a:off x="769930" y="2235367"/>
            <a:ext cx="211524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权限分配</a:t>
            </a:r>
          </a:p>
        </p:txBody>
      </p:sp>
      <p:sp>
        <p:nvSpPr>
          <p:cNvPr id="16" name="TextBox 97">
            <a:extLst>
              <a:ext uri="{FF2B5EF4-FFF2-40B4-BE49-F238E27FC236}">
                <a16:creationId xmlns:a16="http://schemas.microsoft.com/office/drawing/2014/main" id="{8E7D704A-C6AC-4263-97F4-62C863198D2D}"/>
              </a:ext>
            </a:extLst>
          </p:cNvPr>
          <p:cNvSpPr txBox="1"/>
          <p:nvPr/>
        </p:nvSpPr>
        <p:spPr>
          <a:xfrm>
            <a:off x="769930" y="2874188"/>
            <a:ext cx="8362305"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学校应用管理员对学校的各个角色进行分配权限</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中职可自定义添加角色、中小学的角色信息是从平台上同步过来的</a:t>
            </a:r>
            <a:r>
              <a:rPr lang="en-US" altLang="zh-CN" sz="1300" kern="0" dirty="0">
                <a:solidFill>
                  <a:srgbClr val="000000">
                    <a:lumMod val="65000"/>
                    <a:lumOff val="35000"/>
                  </a:srgbClr>
                </a:solidFill>
              </a:rPr>
              <a:t>)</a:t>
            </a:r>
          </a:p>
        </p:txBody>
      </p:sp>
      <p:sp>
        <p:nvSpPr>
          <p:cNvPr id="17" name="文本框 38">
            <a:extLst>
              <a:ext uri="{FF2B5EF4-FFF2-40B4-BE49-F238E27FC236}">
                <a16:creationId xmlns:a16="http://schemas.microsoft.com/office/drawing/2014/main" id="{FAD5D8CF-113C-42B6-9946-9DBF7F05DE75}"/>
              </a:ext>
            </a:extLst>
          </p:cNvPr>
          <p:cNvSpPr txBox="1"/>
          <p:nvPr/>
        </p:nvSpPr>
        <p:spPr>
          <a:xfrm>
            <a:off x="9937768" y="345406"/>
            <a:ext cx="1980029"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应用管理员</a:t>
            </a:r>
          </a:p>
        </p:txBody>
      </p:sp>
    </p:spTree>
    <p:extLst>
      <p:ext uri="{BB962C8B-B14F-4D97-AF65-F5344CB8AC3E}">
        <p14:creationId xmlns:p14="http://schemas.microsoft.com/office/powerpoint/2010/main" val="353824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52B66AF1-B4C7-44C1-B733-5E96827F0EFB}"/>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E177359F-2F34-4599-97C3-0C674F1214CF}"/>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D30BA003-DF25-4903-8812-2B3EAF321FF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A6B9A710-09D0-4A8E-A351-9D5D9039A023}"/>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1D7D975-2B02-4357-81DC-8BD1ABB9AE2F}"/>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A7A481EE-B01B-4CB1-B79B-A14894A0EA0B}"/>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B705EB3F-6C10-43C5-8536-9C3F51ACE757}"/>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D59B91C4-6DFC-45A7-A503-E580B4B70CDD}"/>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12</a:t>
            </a:r>
            <a:r>
              <a:rPr lang="zh-CN" altLang="en-US" b="1" dirty="0">
                <a:solidFill>
                  <a:srgbClr val="314371"/>
                </a:solidFill>
                <a:latin typeface="微软雅黑" panose="020B0503020204020204" charset="-122"/>
              </a:rPr>
              <a:t>、财政管理</a:t>
            </a:r>
          </a:p>
        </p:txBody>
      </p:sp>
      <p:sp>
        <p:nvSpPr>
          <p:cNvPr id="10" name="TextBox 96">
            <a:extLst>
              <a:ext uri="{FF2B5EF4-FFF2-40B4-BE49-F238E27FC236}">
                <a16:creationId xmlns:a16="http://schemas.microsoft.com/office/drawing/2014/main" id="{8069C9F6-1191-4902-B936-DCEE149257DB}"/>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）工资管理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添加工资项目</a:t>
            </a:r>
          </a:p>
        </p:txBody>
      </p:sp>
      <p:pic>
        <p:nvPicPr>
          <p:cNvPr id="11" name="图片 10">
            <a:extLst>
              <a:ext uri="{FF2B5EF4-FFF2-40B4-BE49-F238E27FC236}">
                <a16:creationId xmlns:a16="http://schemas.microsoft.com/office/drawing/2014/main" id="{41B3E787-024D-4495-BDA9-E912220AA50E}"/>
              </a:ext>
            </a:extLst>
          </p:cNvPr>
          <p:cNvPicPr>
            <a:picLocks noChangeAspect="1"/>
          </p:cNvPicPr>
          <p:nvPr/>
        </p:nvPicPr>
        <p:blipFill>
          <a:blip r:embed="rId2"/>
          <a:stretch>
            <a:fillRect/>
          </a:stretch>
        </p:blipFill>
        <p:spPr>
          <a:xfrm>
            <a:off x="754062" y="2894178"/>
            <a:ext cx="7029373" cy="3846957"/>
          </a:xfrm>
          <a:prstGeom prst="rect">
            <a:avLst/>
          </a:prstGeom>
        </p:spPr>
      </p:pic>
      <p:sp>
        <p:nvSpPr>
          <p:cNvPr id="12" name="文本框 38">
            <a:extLst>
              <a:ext uri="{FF2B5EF4-FFF2-40B4-BE49-F238E27FC236}">
                <a16:creationId xmlns:a16="http://schemas.microsoft.com/office/drawing/2014/main" id="{B343DC0B-BC52-47DD-BA81-3F57DE2AFB4E}"/>
              </a:ext>
            </a:extLst>
          </p:cNvPr>
          <p:cNvSpPr txBox="1"/>
          <p:nvPr/>
        </p:nvSpPr>
        <p:spPr>
          <a:xfrm>
            <a:off x="9905900" y="345406"/>
            <a:ext cx="902811"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财务</a:t>
            </a:r>
          </a:p>
        </p:txBody>
      </p:sp>
      <p:sp>
        <p:nvSpPr>
          <p:cNvPr id="13" name="TextBox 97">
            <a:extLst>
              <a:ext uri="{FF2B5EF4-FFF2-40B4-BE49-F238E27FC236}">
                <a16:creationId xmlns:a16="http://schemas.microsoft.com/office/drawing/2014/main" id="{6940597F-0567-4C03-8C64-EDB54A061108}"/>
              </a:ext>
            </a:extLst>
          </p:cNvPr>
          <p:cNvSpPr txBox="1"/>
          <p:nvPr/>
        </p:nvSpPr>
        <p:spPr>
          <a:xfrm>
            <a:off x="762651" y="233670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自定义工资项目</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可自定义添加工资的项目名称</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30081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29CC71A7-20EF-4C45-A42B-8AC5BFF47BE1}"/>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93176AE2-3752-4CAF-8B3A-04C3E9B8DF67}"/>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36322EDD-4EDA-4105-8C0B-FD8B0883AFF1}"/>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87BD0632-7468-47BB-A801-B35B7556CD4C}"/>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A5E7DD81-355B-4655-8571-E59D3F489BDA}"/>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23667B16-5E68-4917-A006-A984CC5F552B}"/>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715CDEDA-57BE-4EC2-938D-903F4B1E5697}"/>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BEBD2DD7-6A0C-4D7D-9811-140AEB12C94D}"/>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13</a:t>
            </a:r>
            <a:r>
              <a:rPr lang="zh-CN" altLang="en-US" b="1" dirty="0">
                <a:solidFill>
                  <a:srgbClr val="314371"/>
                </a:solidFill>
                <a:latin typeface="微软雅黑" panose="020B0503020204020204" charset="-122"/>
              </a:rPr>
              <a:t>、资助管理</a:t>
            </a:r>
          </a:p>
        </p:txBody>
      </p:sp>
      <p:sp>
        <p:nvSpPr>
          <p:cNvPr id="10" name="TextBox 96">
            <a:extLst>
              <a:ext uri="{FF2B5EF4-FFF2-40B4-BE49-F238E27FC236}">
                <a16:creationId xmlns:a16="http://schemas.microsoft.com/office/drawing/2014/main" id="{1AFADAA3-85D5-4C95-8D02-23107922E241}"/>
              </a:ext>
            </a:extLst>
          </p:cNvPr>
          <p:cNvSpPr txBox="1"/>
          <p:nvPr/>
        </p:nvSpPr>
        <p:spPr>
          <a:xfrm>
            <a:off x="74693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添加助学金、添加免学费</a:t>
            </a:r>
          </a:p>
        </p:txBody>
      </p:sp>
      <p:pic>
        <p:nvPicPr>
          <p:cNvPr id="11" name="图片 10">
            <a:extLst>
              <a:ext uri="{FF2B5EF4-FFF2-40B4-BE49-F238E27FC236}">
                <a16:creationId xmlns:a16="http://schemas.microsoft.com/office/drawing/2014/main" id="{2B62DA5D-2EA7-4646-91D3-EA5F05D32D9F}"/>
              </a:ext>
            </a:extLst>
          </p:cNvPr>
          <p:cNvPicPr>
            <a:picLocks noChangeAspect="1"/>
          </p:cNvPicPr>
          <p:nvPr/>
        </p:nvPicPr>
        <p:blipFill>
          <a:blip r:embed="rId2"/>
          <a:stretch>
            <a:fillRect/>
          </a:stretch>
        </p:blipFill>
        <p:spPr>
          <a:xfrm>
            <a:off x="754063" y="3591785"/>
            <a:ext cx="4756036" cy="3061599"/>
          </a:xfrm>
          <a:prstGeom prst="rect">
            <a:avLst/>
          </a:prstGeom>
        </p:spPr>
      </p:pic>
      <p:pic>
        <p:nvPicPr>
          <p:cNvPr id="12" name="图片 11">
            <a:extLst>
              <a:ext uri="{FF2B5EF4-FFF2-40B4-BE49-F238E27FC236}">
                <a16:creationId xmlns:a16="http://schemas.microsoft.com/office/drawing/2014/main" id="{CDE0DEB6-A5F4-4DE9-80F8-E96D26BAAFF1}"/>
              </a:ext>
            </a:extLst>
          </p:cNvPr>
          <p:cNvPicPr>
            <a:picLocks noChangeAspect="1"/>
          </p:cNvPicPr>
          <p:nvPr/>
        </p:nvPicPr>
        <p:blipFill>
          <a:blip r:embed="rId3"/>
          <a:stretch>
            <a:fillRect/>
          </a:stretch>
        </p:blipFill>
        <p:spPr>
          <a:xfrm>
            <a:off x="6029326" y="3590148"/>
            <a:ext cx="4989875" cy="3038016"/>
          </a:xfrm>
          <a:prstGeom prst="rect">
            <a:avLst/>
          </a:prstGeom>
        </p:spPr>
      </p:pic>
      <p:sp>
        <p:nvSpPr>
          <p:cNvPr id="13" name="文本框 38">
            <a:extLst>
              <a:ext uri="{FF2B5EF4-FFF2-40B4-BE49-F238E27FC236}">
                <a16:creationId xmlns:a16="http://schemas.microsoft.com/office/drawing/2014/main" id="{87FD75CF-93EC-4639-93C4-82D4EAE70EDF}"/>
              </a:ext>
            </a:extLst>
          </p:cNvPr>
          <p:cNvSpPr txBox="1"/>
          <p:nvPr/>
        </p:nvSpPr>
        <p:spPr>
          <a:xfrm>
            <a:off x="9905900" y="345406"/>
            <a:ext cx="902811"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财务</a:t>
            </a:r>
          </a:p>
        </p:txBody>
      </p:sp>
      <p:sp>
        <p:nvSpPr>
          <p:cNvPr id="16" name="TextBox 97">
            <a:extLst>
              <a:ext uri="{FF2B5EF4-FFF2-40B4-BE49-F238E27FC236}">
                <a16:creationId xmlns:a16="http://schemas.microsoft.com/office/drawing/2014/main" id="{80BE18F3-034E-458F-97AB-929CB4A3AAB0}"/>
              </a:ext>
            </a:extLst>
          </p:cNvPr>
          <p:cNvSpPr txBox="1"/>
          <p:nvPr/>
        </p:nvSpPr>
        <p:spPr>
          <a:xfrm>
            <a:off x="762651" y="2336708"/>
            <a:ext cx="10799218" cy="95333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添加助学金：填写学生的学号（自动出现姓名、班级等）、助学金额、助学来源等</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添加成功后可点击学生姓名查看详情</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同时也支持修改</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免学费：同上</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学生查看资助：学生登录学生系统，便可查看自己的资助</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班主任查看资助：班主任可查看本班助学金、免学费的学生</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421799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675C1722-1F91-414A-B8E7-7681B205B9C4}"/>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D8F86E9B-B2EF-4BB2-97F9-61F8347EB046}"/>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5D1AA6A7-E981-4D5B-9BDA-8A5809A13455}"/>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36AE531-5A6D-4EE0-B46F-2859FFD6BF61}"/>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EE9B44FD-6175-478C-8F9C-ADBA7C08CA7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8D6E5A2B-FD49-43E9-BEB1-AC60ED9FC87C}"/>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2FD9247F-DFF2-4A8E-9331-E4029E20B59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0" name="TextBox 96">
            <a:extLst>
              <a:ext uri="{FF2B5EF4-FFF2-40B4-BE49-F238E27FC236}">
                <a16:creationId xmlns:a16="http://schemas.microsoft.com/office/drawing/2014/main" id="{FD212F23-87A7-41D6-8AC4-7B7FCD87CB73}"/>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14</a:t>
            </a:r>
            <a:r>
              <a:rPr lang="zh-CN" altLang="en-US" b="1" dirty="0">
                <a:solidFill>
                  <a:srgbClr val="314371"/>
                </a:solidFill>
                <a:latin typeface="微软雅黑" panose="020B0503020204020204" charset="-122"/>
              </a:rPr>
              <a:t>、物品资产管理</a:t>
            </a:r>
          </a:p>
        </p:txBody>
      </p:sp>
      <p:sp>
        <p:nvSpPr>
          <p:cNvPr id="11" name="TextBox 96">
            <a:extLst>
              <a:ext uri="{FF2B5EF4-FFF2-40B4-BE49-F238E27FC236}">
                <a16:creationId xmlns:a16="http://schemas.microsoft.com/office/drawing/2014/main" id="{2FB2CDB4-A374-48CE-AF0E-410E1A03A7A5}"/>
              </a:ext>
            </a:extLst>
          </p:cNvPr>
          <p:cNvSpPr txBox="1"/>
          <p:nvPr/>
        </p:nvSpPr>
        <p:spPr>
          <a:xfrm>
            <a:off x="654175"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）物品固定资产</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添加入库、出库、报废</a:t>
            </a:r>
          </a:p>
        </p:txBody>
      </p:sp>
      <p:pic>
        <p:nvPicPr>
          <p:cNvPr id="12" name="图片 11">
            <a:extLst>
              <a:ext uri="{FF2B5EF4-FFF2-40B4-BE49-F238E27FC236}">
                <a16:creationId xmlns:a16="http://schemas.microsoft.com/office/drawing/2014/main" id="{8EA7E12E-B03D-40DB-9948-CA0F8BD0606B}"/>
              </a:ext>
            </a:extLst>
          </p:cNvPr>
          <p:cNvPicPr>
            <a:picLocks noChangeAspect="1"/>
          </p:cNvPicPr>
          <p:nvPr/>
        </p:nvPicPr>
        <p:blipFill>
          <a:blip r:embed="rId2"/>
          <a:stretch>
            <a:fillRect/>
          </a:stretch>
        </p:blipFill>
        <p:spPr>
          <a:xfrm>
            <a:off x="754062" y="3590148"/>
            <a:ext cx="3571479" cy="2225762"/>
          </a:xfrm>
          <a:prstGeom prst="rect">
            <a:avLst/>
          </a:prstGeom>
        </p:spPr>
      </p:pic>
      <p:pic>
        <p:nvPicPr>
          <p:cNvPr id="13" name="图片 12">
            <a:extLst>
              <a:ext uri="{FF2B5EF4-FFF2-40B4-BE49-F238E27FC236}">
                <a16:creationId xmlns:a16="http://schemas.microsoft.com/office/drawing/2014/main" id="{4203AE17-37A4-47C8-BF81-9CB0B67A78DA}"/>
              </a:ext>
            </a:extLst>
          </p:cNvPr>
          <p:cNvPicPr>
            <a:picLocks noChangeAspect="1"/>
          </p:cNvPicPr>
          <p:nvPr/>
        </p:nvPicPr>
        <p:blipFill>
          <a:blip r:embed="rId3"/>
          <a:stretch>
            <a:fillRect/>
          </a:stretch>
        </p:blipFill>
        <p:spPr>
          <a:xfrm>
            <a:off x="4556979" y="3574986"/>
            <a:ext cx="3657157" cy="2225753"/>
          </a:xfrm>
          <a:prstGeom prst="rect">
            <a:avLst/>
          </a:prstGeom>
        </p:spPr>
      </p:pic>
      <p:pic>
        <p:nvPicPr>
          <p:cNvPr id="14" name="图片 13">
            <a:extLst>
              <a:ext uri="{FF2B5EF4-FFF2-40B4-BE49-F238E27FC236}">
                <a16:creationId xmlns:a16="http://schemas.microsoft.com/office/drawing/2014/main" id="{729A5179-15D8-4222-9D44-810C27C109E0}"/>
              </a:ext>
            </a:extLst>
          </p:cNvPr>
          <p:cNvPicPr>
            <a:picLocks noChangeAspect="1"/>
          </p:cNvPicPr>
          <p:nvPr/>
        </p:nvPicPr>
        <p:blipFill>
          <a:blip r:embed="rId4"/>
          <a:stretch>
            <a:fillRect/>
          </a:stretch>
        </p:blipFill>
        <p:spPr>
          <a:xfrm>
            <a:off x="8445574" y="3575828"/>
            <a:ext cx="3302622" cy="2255256"/>
          </a:xfrm>
          <a:prstGeom prst="rect">
            <a:avLst/>
          </a:prstGeom>
        </p:spPr>
      </p:pic>
      <p:sp>
        <p:nvSpPr>
          <p:cNvPr id="15" name="文本框 38">
            <a:extLst>
              <a:ext uri="{FF2B5EF4-FFF2-40B4-BE49-F238E27FC236}">
                <a16:creationId xmlns:a16="http://schemas.microsoft.com/office/drawing/2014/main" id="{B76BE93D-8CF2-48C9-9A4E-E253C5EC3A72}"/>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16" name="TextBox 97">
            <a:extLst>
              <a:ext uri="{FF2B5EF4-FFF2-40B4-BE49-F238E27FC236}">
                <a16:creationId xmlns:a16="http://schemas.microsoft.com/office/drawing/2014/main" id="{573E0908-D238-4457-A630-231FC82561FF}"/>
              </a:ext>
            </a:extLst>
          </p:cNvPr>
          <p:cNvSpPr txBox="1"/>
          <p:nvPr/>
        </p:nvSpPr>
        <p:spPr>
          <a:xfrm>
            <a:off x="762651" y="2336708"/>
            <a:ext cx="10799218" cy="95333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物品固定资产：添加入库</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填写资产名称、资产类别等进行入库添加。</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出库：选择要出库的资产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点击出库</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填写使用部门、借记人等进行库</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报废：选择报废的资产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填写报废原因进行报废</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归还：选择归还的资产进行归还</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283753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03FC61C5-E67B-4325-A600-9961217701CD}"/>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BF7DE050-E41D-4C92-9BAC-3C0A4E6078B8}"/>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DA2EB9DF-06CA-4CF2-BC33-FB77DDED3266}"/>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B3BD935-4CCA-4E58-9F4F-DF9110034DDF}"/>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B9EF8B13-9F0A-4855-92FC-FA6361B77DF5}"/>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E2CA9456-5D8D-4868-8F36-6CC858724811}"/>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0B954070-0720-44AE-A064-A4479FBC2D48}"/>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C8D696AF-00D9-4CB1-A52C-8DA07C116B76}"/>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14</a:t>
            </a:r>
            <a:r>
              <a:rPr lang="zh-CN" altLang="en-US" b="1" dirty="0">
                <a:solidFill>
                  <a:srgbClr val="314371"/>
                </a:solidFill>
                <a:latin typeface="微软雅黑" panose="020B0503020204020204" charset="-122"/>
              </a:rPr>
              <a:t>、物品资产管理</a:t>
            </a:r>
          </a:p>
        </p:txBody>
      </p:sp>
      <p:sp>
        <p:nvSpPr>
          <p:cNvPr id="10" name="TextBox 96">
            <a:extLst>
              <a:ext uri="{FF2B5EF4-FFF2-40B4-BE49-F238E27FC236}">
                <a16:creationId xmlns:a16="http://schemas.microsoft.com/office/drawing/2014/main" id="{EAFE8A51-33E3-437C-9EAA-61144E926B73}"/>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）低值易耗产品管理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添加入库、出库</a:t>
            </a:r>
          </a:p>
        </p:txBody>
      </p:sp>
      <p:pic>
        <p:nvPicPr>
          <p:cNvPr id="11" name="图片 10">
            <a:extLst>
              <a:ext uri="{FF2B5EF4-FFF2-40B4-BE49-F238E27FC236}">
                <a16:creationId xmlns:a16="http://schemas.microsoft.com/office/drawing/2014/main" id="{253C2E38-235D-4DD2-9ED3-58AE687EF1DA}"/>
              </a:ext>
            </a:extLst>
          </p:cNvPr>
          <p:cNvPicPr>
            <a:picLocks noChangeAspect="1"/>
          </p:cNvPicPr>
          <p:nvPr/>
        </p:nvPicPr>
        <p:blipFill>
          <a:blip r:embed="rId2"/>
          <a:stretch>
            <a:fillRect/>
          </a:stretch>
        </p:blipFill>
        <p:spPr>
          <a:xfrm>
            <a:off x="754062" y="3178479"/>
            <a:ext cx="6074819" cy="3094215"/>
          </a:xfrm>
          <a:prstGeom prst="rect">
            <a:avLst/>
          </a:prstGeom>
        </p:spPr>
      </p:pic>
      <p:pic>
        <p:nvPicPr>
          <p:cNvPr id="12" name="图片 11">
            <a:extLst>
              <a:ext uri="{FF2B5EF4-FFF2-40B4-BE49-F238E27FC236}">
                <a16:creationId xmlns:a16="http://schemas.microsoft.com/office/drawing/2014/main" id="{EB70E0C6-5D95-487A-908F-1832980F8C77}"/>
              </a:ext>
            </a:extLst>
          </p:cNvPr>
          <p:cNvPicPr>
            <a:picLocks noChangeAspect="1"/>
          </p:cNvPicPr>
          <p:nvPr/>
        </p:nvPicPr>
        <p:blipFill>
          <a:blip r:embed="rId3"/>
          <a:stretch>
            <a:fillRect/>
          </a:stretch>
        </p:blipFill>
        <p:spPr>
          <a:xfrm>
            <a:off x="6988040" y="3178479"/>
            <a:ext cx="4957440" cy="3094204"/>
          </a:xfrm>
          <a:prstGeom prst="rect">
            <a:avLst/>
          </a:prstGeom>
        </p:spPr>
      </p:pic>
      <p:sp>
        <p:nvSpPr>
          <p:cNvPr id="13" name="文本框 38">
            <a:extLst>
              <a:ext uri="{FF2B5EF4-FFF2-40B4-BE49-F238E27FC236}">
                <a16:creationId xmlns:a16="http://schemas.microsoft.com/office/drawing/2014/main" id="{90D85681-331F-4904-BDA2-E647852DA1ED}"/>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14" name="TextBox 97">
            <a:extLst>
              <a:ext uri="{FF2B5EF4-FFF2-40B4-BE49-F238E27FC236}">
                <a16:creationId xmlns:a16="http://schemas.microsoft.com/office/drawing/2014/main" id="{8617828D-62B7-4C45-979A-1D8AF2FD8D3A}"/>
              </a:ext>
            </a:extLst>
          </p:cNvPr>
          <p:cNvSpPr txBox="1"/>
          <p:nvPr/>
        </p:nvSpPr>
        <p:spPr>
          <a:xfrm>
            <a:off x="762651" y="2336708"/>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低值易耗产品管理：添加入库</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填写资产名称、资产类别等进行入库添加。</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出库：选择要出库的资产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点击出库</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填写使用部门、借记人等进行库。</a:t>
            </a:r>
          </a:p>
        </p:txBody>
      </p:sp>
    </p:spTree>
    <p:extLst>
      <p:ext uri="{BB962C8B-B14F-4D97-AF65-F5344CB8AC3E}">
        <p14:creationId xmlns:p14="http://schemas.microsoft.com/office/powerpoint/2010/main" val="350990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3B5CD097-28BD-4ED7-B2A0-75A3BEF862D9}"/>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E2BF14F0-CC7B-44F2-95C4-3CEB35062AF4}"/>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21428B27-9D53-4E96-9593-AE968135EF5C}"/>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252888B-053B-45C1-9363-F74FD0257C94}"/>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3F92A9CD-8D6F-4BB8-9F03-E7DCFCB9968A}"/>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4B0EF81F-94F8-4B33-A877-46ED0F9C9885}"/>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1E9CBBA9-CA8D-425C-A550-59C2C7BC48E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4BB39F97-9A78-4724-AB93-2B29AE13A2A0}"/>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10" name="TextBox 96">
            <a:extLst>
              <a:ext uri="{FF2B5EF4-FFF2-40B4-BE49-F238E27FC236}">
                <a16:creationId xmlns:a16="http://schemas.microsoft.com/office/drawing/2014/main" id="{A88BD3D2-75EA-4F08-B49F-C3BE29C6D970}"/>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14</a:t>
            </a:r>
            <a:r>
              <a:rPr lang="zh-CN" altLang="en-US" b="1" dirty="0">
                <a:solidFill>
                  <a:srgbClr val="314371"/>
                </a:solidFill>
                <a:latin typeface="微软雅黑" panose="020B0503020204020204" charset="-122"/>
              </a:rPr>
              <a:t>、物品资产管理</a:t>
            </a:r>
          </a:p>
        </p:txBody>
      </p:sp>
      <p:sp>
        <p:nvSpPr>
          <p:cNvPr id="11" name="TextBox 96">
            <a:extLst>
              <a:ext uri="{FF2B5EF4-FFF2-40B4-BE49-F238E27FC236}">
                <a16:creationId xmlns:a16="http://schemas.microsoft.com/office/drawing/2014/main" id="{5394506C-9EE1-4068-BC9A-52E755144B7C}"/>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3</a:t>
            </a:r>
            <a:r>
              <a:rPr lang="zh-CN" altLang="en-US" b="1" dirty="0">
                <a:solidFill>
                  <a:srgbClr val="314371"/>
                </a:solidFill>
                <a:latin typeface="微软雅黑" panose="020B0503020204020204" charset="-122"/>
              </a:rPr>
              <a:t>）审核资产报废管理</a:t>
            </a:r>
          </a:p>
        </p:txBody>
      </p:sp>
      <p:sp>
        <p:nvSpPr>
          <p:cNvPr id="12" name="TextBox 97">
            <a:extLst>
              <a:ext uri="{FF2B5EF4-FFF2-40B4-BE49-F238E27FC236}">
                <a16:creationId xmlns:a16="http://schemas.microsoft.com/office/drawing/2014/main" id="{FA9F1238-CA3B-4786-A10E-697162FDB26B}"/>
              </a:ext>
            </a:extLst>
          </p:cNvPr>
          <p:cNvSpPr txBox="1"/>
          <p:nvPr/>
        </p:nvSpPr>
        <p:spPr>
          <a:xfrm>
            <a:off x="762651" y="233670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管理员提交资产报废</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点击提交报废的资产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点击申请报废</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确定资产报废</a:t>
            </a:r>
          </a:p>
        </p:txBody>
      </p:sp>
      <p:pic>
        <p:nvPicPr>
          <p:cNvPr id="13" name="图片 12">
            <a:extLst>
              <a:ext uri="{FF2B5EF4-FFF2-40B4-BE49-F238E27FC236}">
                <a16:creationId xmlns:a16="http://schemas.microsoft.com/office/drawing/2014/main" id="{B065CD15-AF57-43F0-8CB7-774A07822DF1}"/>
              </a:ext>
            </a:extLst>
          </p:cNvPr>
          <p:cNvPicPr>
            <a:picLocks noChangeAspect="1"/>
          </p:cNvPicPr>
          <p:nvPr/>
        </p:nvPicPr>
        <p:blipFill>
          <a:blip r:embed="rId2"/>
          <a:stretch>
            <a:fillRect/>
          </a:stretch>
        </p:blipFill>
        <p:spPr>
          <a:xfrm>
            <a:off x="754062" y="2689844"/>
            <a:ext cx="10345260" cy="3944656"/>
          </a:xfrm>
          <a:prstGeom prst="rect">
            <a:avLst/>
          </a:prstGeom>
        </p:spPr>
      </p:pic>
    </p:spTree>
    <p:extLst>
      <p:ext uri="{BB962C8B-B14F-4D97-AF65-F5344CB8AC3E}">
        <p14:creationId xmlns:p14="http://schemas.microsoft.com/office/powerpoint/2010/main" val="32552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1EB6847A-A927-4B8C-8620-E166CDC2B4A9}"/>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3CD617AF-DCC9-4A79-835F-0661068DFCB5}"/>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980870DA-7A15-42C7-A1C5-E9B09B27152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A98FCBB-FC6B-4F52-B116-659F6421B7A0}"/>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72AA1B3-543C-47F4-B15C-37E6ECD8181F}"/>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A92C65C5-62D5-4160-83F2-98360ADF3E39}"/>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13BDC68F-38A7-411F-90FC-7D149B828B48}"/>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A5D52E06-BB47-4639-B0F4-5B7B9D36C350}"/>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15</a:t>
            </a:r>
            <a:r>
              <a:rPr lang="zh-CN" altLang="en-US" b="1" dirty="0">
                <a:solidFill>
                  <a:srgbClr val="314371"/>
                </a:solidFill>
                <a:latin typeface="微软雅黑" panose="020B0503020204020204" charset="-122"/>
              </a:rPr>
              <a:t>、宿舍系统</a:t>
            </a:r>
          </a:p>
        </p:txBody>
      </p:sp>
      <p:sp>
        <p:nvSpPr>
          <p:cNvPr id="10" name="TextBox 96">
            <a:extLst>
              <a:ext uri="{FF2B5EF4-FFF2-40B4-BE49-F238E27FC236}">
                <a16:creationId xmlns:a16="http://schemas.microsoft.com/office/drawing/2014/main" id="{85E86250-EC01-4FAC-A8E2-BCDB0D1BF676}"/>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）宿舍楼管理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创建宿舍</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添加房间</a:t>
            </a:r>
          </a:p>
        </p:txBody>
      </p:sp>
      <p:pic>
        <p:nvPicPr>
          <p:cNvPr id="11" name="图片 10">
            <a:extLst>
              <a:ext uri="{FF2B5EF4-FFF2-40B4-BE49-F238E27FC236}">
                <a16:creationId xmlns:a16="http://schemas.microsoft.com/office/drawing/2014/main" id="{94ECFB6D-C60E-46CF-BCD1-B0E810260D42}"/>
              </a:ext>
            </a:extLst>
          </p:cNvPr>
          <p:cNvPicPr>
            <a:picLocks noChangeAspect="1"/>
          </p:cNvPicPr>
          <p:nvPr/>
        </p:nvPicPr>
        <p:blipFill>
          <a:blip r:embed="rId2"/>
          <a:stretch>
            <a:fillRect/>
          </a:stretch>
        </p:blipFill>
        <p:spPr>
          <a:xfrm>
            <a:off x="754062" y="2967651"/>
            <a:ext cx="5588047" cy="3362076"/>
          </a:xfrm>
          <a:prstGeom prst="rect">
            <a:avLst/>
          </a:prstGeom>
        </p:spPr>
      </p:pic>
      <p:pic>
        <p:nvPicPr>
          <p:cNvPr id="12" name="图片 11">
            <a:extLst>
              <a:ext uri="{FF2B5EF4-FFF2-40B4-BE49-F238E27FC236}">
                <a16:creationId xmlns:a16="http://schemas.microsoft.com/office/drawing/2014/main" id="{6747BF6F-71A5-44FE-9D2D-3E3D2764A4E3}"/>
              </a:ext>
            </a:extLst>
          </p:cNvPr>
          <p:cNvPicPr>
            <a:picLocks noChangeAspect="1"/>
          </p:cNvPicPr>
          <p:nvPr/>
        </p:nvPicPr>
        <p:blipFill>
          <a:blip r:embed="rId3"/>
          <a:stretch>
            <a:fillRect/>
          </a:stretch>
        </p:blipFill>
        <p:spPr>
          <a:xfrm>
            <a:off x="6414053" y="2967650"/>
            <a:ext cx="5588048" cy="3362075"/>
          </a:xfrm>
          <a:prstGeom prst="rect">
            <a:avLst/>
          </a:prstGeom>
        </p:spPr>
      </p:pic>
      <p:sp>
        <p:nvSpPr>
          <p:cNvPr id="13" name="文本框 38">
            <a:extLst>
              <a:ext uri="{FF2B5EF4-FFF2-40B4-BE49-F238E27FC236}">
                <a16:creationId xmlns:a16="http://schemas.microsoft.com/office/drawing/2014/main" id="{674AEE08-555D-450B-A8A1-427E1923F548}"/>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14" name="TextBox 97">
            <a:extLst>
              <a:ext uri="{FF2B5EF4-FFF2-40B4-BE49-F238E27FC236}">
                <a16:creationId xmlns:a16="http://schemas.microsoft.com/office/drawing/2014/main" id="{B349454A-7CFD-4374-B8BD-7A0CB0B0FA8A}"/>
              </a:ext>
            </a:extLst>
          </p:cNvPr>
          <p:cNvSpPr txBox="1"/>
          <p:nvPr/>
        </p:nvSpPr>
        <p:spPr>
          <a:xfrm>
            <a:off x="762651" y="233670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创建宿舍</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填写楼名称、楼层数创建宿舍楼</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点击添加房间创建给已建好的宿舍添加房间</a:t>
            </a:r>
          </a:p>
        </p:txBody>
      </p:sp>
    </p:spTree>
    <p:extLst>
      <p:ext uri="{BB962C8B-B14F-4D97-AF65-F5344CB8AC3E}">
        <p14:creationId xmlns:p14="http://schemas.microsoft.com/office/powerpoint/2010/main" val="270687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B1E49133-F3FF-4C4B-982F-33B725A0EB56}"/>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EFA34725-5562-4919-A219-CB24CDD32C51}"/>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08F4CE6C-88E9-4B03-8C68-3E11C827556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73A04764-9D2D-4C05-9552-814BAF83CF7E}"/>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63DD3F59-6771-4ECD-B6E3-5BA5E87BDD8D}"/>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024C0CDB-122C-4A51-97A3-3791E85B54A9}"/>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F8A126D9-21FD-455A-8282-1685DDD36C76}"/>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6" name="TextBox 96">
            <a:extLst>
              <a:ext uri="{FF2B5EF4-FFF2-40B4-BE49-F238E27FC236}">
                <a16:creationId xmlns:a16="http://schemas.microsoft.com/office/drawing/2014/main" id="{D0F1C219-61B0-4AFD-BECA-B3843C0325D1}"/>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15</a:t>
            </a:r>
            <a:r>
              <a:rPr lang="zh-CN" altLang="en-US" b="1" dirty="0">
                <a:solidFill>
                  <a:srgbClr val="314371"/>
                </a:solidFill>
                <a:latin typeface="微软雅黑" panose="020B0503020204020204" charset="-122"/>
              </a:rPr>
              <a:t>、宿舍系统</a:t>
            </a:r>
          </a:p>
        </p:txBody>
      </p:sp>
      <p:sp>
        <p:nvSpPr>
          <p:cNvPr id="17" name="TextBox 96">
            <a:extLst>
              <a:ext uri="{FF2B5EF4-FFF2-40B4-BE49-F238E27FC236}">
                <a16:creationId xmlns:a16="http://schemas.microsoft.com/office/drawing/2014/main" id="{4B5BA43F-4929-4BEE-8A83-3B344B5CD758}"/>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）宿舍楼管理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创建房间</a:t>
            </a:r>
          </a:p>
        </p:txBody>
      </p:sp>
      <p:pic>
        <p:nvPicPr>
          <p:cNvPr id="18" name="图片 17">
            <a:extLst>
              <a:ext uri="{FF2B5EF4-FFF2-40B4-BE49-F238E27FC236}">
                <a16:creationId xmlns:a16="http://schemas.microsoft.com/office/drawing/2014/main" id="{D3A687EE-E53B-4EB3-A1CF-BD8F70FC038A}"/>
              </a:ext>
            </a:extLst>
          </p:cNvPr>
          <p:cNvPicPr>
            <a:picLocks noChangeAspect="1"/>
          </p:cNvPicPr>
          <p:nvPr/>
        </p:nvPicPr>
        <p:blipFill>
          <a:blip r:embed="rId2"/>
          <a:stretch>
            <a:fillRect/>
          </a:stretch>
        </p:blipFill>
        <p:spPr>
          <a:xfrm>
            <a:off x="754062" y="2894610"/>
            <a:ext cx="6216581" cy="3559216"/>
          </a:xfrm>
          <a:prstGeom prst="rect">
            <a:avLst/>
          </a:prstGeom>
        </p:spPr>
      </p:pic>
      <p:sp>
        <p:nvSpPr>
          <p:cNvPr id="12" name="文本框 38">
            <a:extLst>
              <a:ext uri="{FF2B5EF4-FFF2-40B4-BE49-F238E27FC236}">
                <a16:creationId xmlns:a16="http://schemas.microsoft.com/office/drawing/2014/main" id="{79BFF407-8B03-43CD-B51D-6B2D61615872}"/>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13" name="TextBox 97">
            <a:extLst>
              <a:ext uri="{FF2B5EF4-FFF2-40B4-BE49-F238E27FC236}">
                <a16:creationId xmlns:a16="http://schemas.microsoft.com/office/drawing/2014/main" id="{3915D20A-336E-4FB7-A214-C5A90BB9A5AF}"/>
              </a:ext>
            </a:extLst>
          </p:cNvPr>
          <p:cNvSpPr txBox="1"/>
          <p:nvPr/>
        </p:nvSpPr>
        <p:spPr>
          <a:xfrm>
            <a:off x="762651" y="233670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创建房间</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选择楼层、添加起止房间、间床位</a:t>
            </a:r>
          </a:p>
        </p:txBody>
      </p:sp>
    </p:spTree>
    <p:extLst>
      <p:ext uri="{BB962C8B-B14F-4D97-AF65-F5344CB8AC3E}">
        <p14:creationId xmlns:p14="http://schemas.microsoft.com/office/powerpoint/2010/main" val="283147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1EB6847A-A927-4B8C-8620-E166CDC2B4A9}"/>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3CD617AF-DCC9-4A79-835F-0661068DFCB5}"/>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980870DA-7A15-42C7-A1C5-E9B09B27152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A98FCBB-FC6B-4F52-B116-659F6421B7A0}"/>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72AA1B3-543C-47F4-B15C-37E6ECD8181F}"/>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A92C65C5-62D5-4160-83F2-98360ADF3E39}"/>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13BDC68F-38A7-411F-90FC-7D149B828B48}"/>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40C36EAC-4B18-48AB-932A-6A63087B4CB8}"/>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16</a:t>
            </a:r>
            <a:r>
              <a:rPr lang="zh-CN" altLang="en-US" b="1" dirty="0">
                <a:solidFill>
                  <a:srgbClr val="314371"/>
                </a:solidFill>
                <a:latin typeface="微软雅黑" panose="020B0503020204020204" charset="-122"/>
              </a:rPr>
              <a:t>、用车管理</a:t>
            </a:r>
          </a:p>
        </p:txBody>
      </p:sp>
      <p:sp>
        <p:nvSpPr>
          <p:cNvPr id="10" name="TextBox 96">
            <a:extLst>
              <a:ext uri="{FF2B5EF4-FFF2-40B4-BE49-F238E27FC236}">
                <a16:creationId xmlns:a16="http://schemas.microsoft.com/office/drawing/2014/main" id="{591214EC-42AB-403F-87FD-FC387B62C622}"/>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）申请用车</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添加用车</a:t>
            </a:r>
          </a:p>
        </p:txBody>
      </p:sp>
      <p:pic>
        <p:nvPicPr>
          <p:cNvPr id="11" name="图片 10">
            <a:extLst>
              <a:ext uri="{FF2B5EF4-FFF2-40B4-BE49-F238E27FC236}">
                <a16:creationId xmlns:a16="http://schemas.microsoft.com/office/drawing/2014/main" id="{E4B4B5A0-51CF-4F83-B955-CDC3005A7512}"/>
              </a:ext>
            </a:extLst>
          </p:cNvPr>
          <p:cNvPicPr>
            <a:picLocks noChangeAspect="1"/>
          </p:cNvPicPr>
          <p:nvPr/>
        </p:nvPicPr>
        <p:blipFill>
          <a:blip r:embed="rId2"/>
          <a:stretch>
            <a:fillRect/>
          </a:stretch>
        </p:blipFill>
        <p:spPr>
          <a:xfrm>
            <a:off x="754062" y="2864793"/>
            <a:ext cx="5686496" cy="3834284"/>
          </a:xfrm>
          <a:prstGeom prst="rect">
            <a:avLst/>
          </a:prstGeom>
        </p:spPr>
      </p:pic>
      <p:sp>
        <p:nvSpPr>
          <p:cNvPr id="12" name="文本框 38">
            <a:extLst>
              <a:ext uri="{FF2B5EF4-FFF2-40B4-BE49-F238E27FC236}">
                <a16:creationId xmlns:a16="http://schemas.microsoft.com/office/drawing/2014/main" id="{7D804939-0F5B-4BC9-8211-99449910DCCA}"/>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13" name="TextBox 97">
            <a:extLst>
              <a:ext uri="{FF2B5EF4-FFF2-40B4-BE49-F238E27FC236}">
                <a16:creationId xmlns:a16="http://schemas.microsoft.com/office/drawing/2014/main" id="{0D2BD28B-50FF-49E9-BB15-E1E860BC005E}"/>
              </a:ext>
            </a:extLst>
          </p:cNvPr>
          <p:cNvSpPr txBox="1"/>
          <p:nvPr/>
        </p:nvSpPr>
        <p:spPr>
          <a:xfrm>
            <a:off x="762651" y="233670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教职工申请用车</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点击添加用车</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选择车载人数、车级别等进行用车申请</a:t>
            </a:r>
          </a:p>
        </p:txBody>
      </p:sp>
    </p:spTree>
    <p:extLst>
      <p:ext uri="{BB962C8B-B14F-4D97-AF65-F5344CB8AC3E}">
        <p14:creationId xmlns:p14="http://schemas.microsoft.com/office/powerpoint/2010/main" val="2519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54A91E61-546F-4BFA-B2B5-94D17C28184B}"/>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671349E1-15B6-44D2-ACBD-12DDABA35D38}"/>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C42C1BFA-8F73-42B4-97E3-71B1390EE6C5}"/>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C67DA561-5EF3-4697-B999-ED34AD27B2AE}"/>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9B8BB2F-5494-4A38-8DFF-00097E57CED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488593ED-A073-400C-B8E5-18E1FFC7DD98}"/>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3F92D305-0DD5-4C3D-BD49-B511B9BCC1D6}"/>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59739894-F823-4C01-9EEB-EF9469298266}"/>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16</a:t>
            </a:r>
            <a:r>
              <a:rPr lang="zh-CN" altLang="en-US" b="1" dirty="0">
                <a:solidFill>
                  <a:srgbClr val="314371"/>
                </a:solidFill>
                <a:latin typeface="微软雅黑" panose="020B0503020204020204" charset="-122"/>
              </a:rPr>
              <a:t>、用车管理</a:t>
            </a:r>
          </a:p>
        </p:txBody>
      </p:sp>
      <p:sp>
        <p:nvSpPr>
          <p:cNvPr id="10" name="TextBox 96">
            <a:extLst>
              <a:ext uri="{FF2B5EF4-FFF2-40B4-BE49-F238E27FC236}">
                <a16:creationId xmlns:a16="http://schemas.microsoft.com/office/drawing/2014/main" id="{9CAD62E2-F0FA-452E-9D79-3EB6C1E73AA4}"/>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）审核用车、车型管理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添加车型</a:t>
            </a:r>
            <a:r>
              <a:rPr lang="en-US" altLang="zh-CN" b="1" dirty="0">
                <a:solidFill>
                  <a:srgbClr val="314371"/>
                </a:solidFill>
                <a:latin typeface="微软雅黑" panose="020B0503020204020204" charset="-122"/>
              </a:rPr>
              <a:t>)</a:t>
            </a:r>
            <a:endParaRPr lang="zh-CN" altLang="en-US" b="1" dirty="0">
              <a:solidFill>
                <a:srgbClr val="314371"/>
              </a:solidFill>
              <a:latin typeface="微软雅黑" panose="020B0503020204020204" charset="-122"/>
            </a:endParaRPr>
          </a:p>
        </p:txBody>
      </p:sp>
      <p:pic>
        <p:nvPicPr>
          <p:cNvPr id="11" name="图片 10">
            <a:extLst>
              <a:ext uri="{FF2B5EF4-FFF2-40B4-BE49-F238E27FC236}">
                <a16:creationId xmlns:a16="http://schemas.microsoft.com/office/drawing/2014/main" id="{50526D7A-9307-4632-8F7A-DC6C8AEA6274}"/>
              </a:ext>
            </a:extLst>
          </p:cNvPr>
          <p:cNvPicPr>
            <a:picLocks noChangeAspect="1"/>
          </p:cNvPicPr>
          <p:nvPr/>
        </p:nvPicPr>
        <p:blipFill>
          <a:blip r:embed="rId2"/>
          <a:stretch>
            <a:fillRect/>
          </a:stretch>
        </p:blipFill>
        <p:spPr>
          <a:xfrm>
            <a:off x="727121" y="3122518"/>
            <a:ext cx="5594164" cy="3431244"/>
          </a:xfrm>
          <a:prstGeom prst="rect">
            <a:avLst/>
          </a:prstGeom>
        </p:spPr>
      </p:pic>
      <p:pic>
        <p:nvPicPr>
          <p:cNvPr id="12" name="图片 11">
            <a:extLst>
              <a:ext uri="{FF2B5EF4-FFF2-40B4-BE49-F238E27FC236}">
                <a16:creationId xmlns:a16="http://schemas.microsoft.com/office/drawing/2014/main" id="{CC5C7F29-9EEF-43D8-83F6-AD1560093847}"/>
              </a:ext>
            </a:extLst>
          </p:cNvPr>
          <p:cNvPicPr>
            <a:picLocks noChangeAspect="1"/>
          </p:cNvPicPr>
          <p:nvPr/>
        </p:nvPicPr>
        <p:blipFill>
          <a:blip r:embed="rId3"/>
          <a:stretch>
            <a:fillRect/>
          </a:stretch>
        </p:blipFill>
        <p:spPr>
          <a:xfrm>
            <a:off x="6552067" y="3140745"/>
            <a:ext cx="4664766" cy="3400861"/>
          </a:xfrm>
          <a:prstGeom prst="rect">
            <a:avLst/>
          </a:prstGeom>
        </p:spPr>
      </p:pic>
      <p:sp>
        <p:nvSpPr>
          <p:cNvPr id="13" name="文本框 38">
            <a:extLst>
              <a:ext uri="{FF2B5EF4-FFF2-40B4-BE49-F238E27FC236}">
                <a16:creationId xmlns:a16="http://schemas.microsoft.com/office/drawing/2014/main" id="{71282E68-7FCB-42F9-8142-BAF800586BCC}"/>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14" name="TextBox 97">
            <a:extLst>
              <a:ext uri="{FF2B5EF4-FFF2-40B4-BE49-F238E27FC236}">
                <a16:creationId xmlns:a16="http://schemas.microsoft.com/office/drawing/2014/main" id="{AF0B9D0A-DC9A-4743-B56D-21ED0D4FA46F}"/>
              </a:ext>
            </a:extLst>
          </p:cNvPr>
          <p:cNvSpPr txBox="1"/>
          <p:nvPr/>
        </p:nvSpPr>
        <p:spPr>
          <a:xfrm>
            <a:off x="762651" y="2336708"/>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管理人员审核教职工发起的申请用车</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可选择通过、不通过</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车型管理：管理人员添加车级别、类型、车牌号等进行添加</a:t>
            </a:r>
          </a:p>
        </p:txBody>
      </p:sp>
    </p:spTree>
    <p:extLst>
      <p:ext uri="{BB962C8B-B14F-4D97-AF65-F5344CB8AC3E}">
        <p14:creationId xmlns:p14="http://schemas.microsoft.com/office/powerpoint/2010/main" val="5260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梯形 2">
            <a:extLst>
              <a:ext uri="{FF2B5EF4-FFF2-40B4-BE49-F238E27FC236}">
                <a16:creationId xmlns:a16="http://schemas.microsoft.com/office/drawing/2014/main" id="{9BABEEC8-D712-4184-B5B5-729DF4EE1FD2}"/>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10" name="组合 9">
            <a:extLst>
              <a:ext uri="{FF2B5EF4-FFF2-40B4-BE49-F238E27FC236}">
                <a16:creationId xmlns:a16="http://schemas.microsoft.com/office/drawing/2014/main" id="{F8B150FB-641A-4C1F-BC81-779F785AE54C}"/>
              </a:ext>
            </a:extLst>
          </p:cNvPr>
          <p:cNvGrpSpPr/>
          <p:nvPr/>
        </p:nvGrpSpPr>
        <p:grpSpPr>
          <a:xfrm>
            <a:off x="607853" y="286420"/>
            <a:ext cx="392005" cy="582206"/>
            <a:chOff x="2437632" y="1965988"/>
            <a:chExt cx="1529173" cy="2271132"/>
          </a:xfrm>
          <a:solidFill>
            <a:srgbClr val="314371"/>
          </a:solidFill>
        </p:grpSpPr>
        <p:sp>
          <p:nvSpPr>
            <p:cNvPr id="11" name="Freeform 5">
              <a:extLst>
                <a:ext uri="{FF2B5EF4-FFF2-40B4-BE49-F238E27FC236}">
                  <a16:creationId xmlns:a16="http://schemas.microsoft.com/office/drawing/2014/main" id="{B843EC5E-3C2C-4F39-B87E-4FBB60DC26E9}"/>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 name="Freeform 6">
              <a:extLst>
                <a:ext uri="{FF2B5EF4-FFF2-40B4-BE49-F238E27FC236}">
                  <a16:creationId xmlns:a16="http://schemas.microsoft.com/office/drawing/2014/main" id="{09250F96-50AE-4EDF-B641-2DAF642F832B}"/>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 name="Freeform 7">
              <a:extLst>
                <a:ext uri="{FF2B5EF4-FFF2-40B4-BE49-F238E27FC236}">
                  <a16:creationId xmlns:a16="http://schemas.microsoft.com/office/drawing/2014/main" id="{AFE1C895-9140-4B10-8D6A-9E0ADEC0C814}"/>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4" name="文本框 38">
            <a:extLst>
              <a:ext uri="{FF2B5EF4-FFF2-40B4-BE49-F238E27FC236}">
                <a16:creationId xmlns:a16="http://schemas.microsoft.com/office/drawing/2014/main" id="{B6284A2E-C0E7-46B4-8F38-D3EADA44F880}"/>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15" name="直接连接符 14">
            <a:extLst>
              <a:ext uri="{FF2B5EF4-FFF2-40B4-BE49-F238E27FC236}">
                <a16:creationId xmlns:a16="http://schemas.microsoft.com/office/drawing/2014/main" id="{C0C2D8C8-5E71-4FBE-B737-CE914ABF34C7}"/>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6" name="TextBox 96">
            <a:extLst>
              <a:ext uri="{FF2B5EF4-FFF2-40B4-BE49-F238E27FC236}">
                <a16:creationId xmlns:a16="http://schemas.microsoft.com/office/drawing/2014/main" id="{A14739F3-EDCD-4CEF-A889-4061BD49EAB9}"/>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17</a:t>
            </a:r>
            <a:r>
              <a:rPr lang="zh-CN" altLang="en-US" b="1" dirty="0">
                <a:solidFill>
                  <a:srgbClr val="314371"/>
                </a:solidFill>
                <a:latin typeface="微软雅黑" panose="020B0503020204020204" charset="-122"/>
              </a:rPr>
              <a:t>、报修管理</a:t>
            </a:r>
          </a:p>
        </p:txBody>
      </p:sp>
      <p:sp>
        <p:nvSpPr>
          <p:cNvPr id="17" name="TextBox 96">
            <a:extLst>
              <a:ext uri="{FF2B5EF4-FFF2-40B4-BE49-F238E27FC236}">
                <a16:creationId xmlns:a16="http://schemas.microsoft.com/office/drawing/2014/main" id="{0D1C0E7C-6627-487E-B4CA-98D5A7DD5511}"/>
              </a:ext>
            </a:extLst>
          </p:cNvPr>
          <p:cNvSpPr txBox="1"/>
          <p:nvPr/>
        </p:nvSpPr>
        <p:spPr>
          <a:xfrm>
            <a:off x="707183"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申请报修、审核报修</a:t>
            </a:r>
          </a:p>
        </p:txBody>
      </p:sp>
      <p:pic>
        <p:nvPicPr>
          <p:cNvPr id="18" name="图片 17">
            <a:extLst>
              <a:ext uri="{FF2B5EF4-FFF2-40B4-BE49-F238E27FC236}">
                <a16:creationId xmlns:a16="http://schemas.microsoft.com/office/drawing/2014/main" id="{DEB9867B-DAA7-407E-B742-F4CF2866401E}"/>
              </a:ext>
            </a:extLst>
          </p:cNvPr>
          <p:cNvPicPr>
            <a:picLocks noChangeAspect="1"/>
          </p:cNvPicPr>
          <p:nvPr/>
        </p:nvPicPr>
        <p:blipFill>
          <a:blip r:embed="rId2"/>
          <a:stretch>
            <a:fillRect/>
          </a:stretch>
        </p:blipFill>
        <p:spPr>
          <a:xfrm>
            <a:off x="799697" y="3241653"/>
            <a:ext cx="5372026" cy="3074665"/>
          </a:xfrm>
          <a:prstGeom prst="rect">
            <a:avLst/>
          </a:prstGeom>
        </p:spPr>
      </p:pic>
      <p:pic>
        <p:nvPicPr>
          <p:cNvPr id="19" name="图片 18">
            <a:extLst>
              <a:ext uri="{FF2B5EF4-FFF2-40B4-BE49-F238E27FC236}">
                <a16:creationId xmlns:a16="http://schemas.microsoft.com/office/drawing/2014/main" id="{B4F4D68A-34DA-4EC0-8FC8-1AE08DB45296}"/>
              </a:ext>
            </a:extLst>
          </p:cNvPr>
          <p:cNvPicPr>
            <a:picLocks noChangeAspect="1"/>
          </p:cNvPicPr>
          <p:nvPr/>
        </p:nvPicPr>
        <p:blipFill>
          <a:blip r:embed="rId3"/>
          <a:stretch>
            <a:fillRect/>
          </a:stretch>
        </p:blipFill>
        <p:spPr>
          <a:xfrm>
            <a:off x="6417315" y="3221491"/>
            <a:ext cx="5155785" cy="3090057"/>
          </a:xfrm>
          <a:prstGeom prst="rect">
            <a:avLst/>
          </a:prstGeom>
        </p:spPr>
      </p:pic>
      <p:sp>
        <p:nvSpPr>
          <p:cNvPr id="20" name="文本框 38">
            <a:extLst>
              <a:ext uri="{FF2B5EF4-FFF2-40B4-BE49-F238E27FC236}">
                <a16:creationId xmlns:a16="http://schemas.microsoft.com/office/drawing/2014/main" id="{6DD14939-ED37-412C-97C8-51920D7119C0}"/>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21" name="TextBox 97">
            <a:extLst>
              <a:ext uri="{FF2B5EF4-FFF2-40B4-BE49-F238E27FC236}">
                <a16:creationId xmlns:a16="http://schemas.microsoft.com/office/drawing/2014/main" id="{81D30C7B-E2AA-4406-97BA-7BB66CE3F1D3}"/>
              </a:ext>
            </a:extLst>
          </p:cNvPr>
          <p:cNvSpPr txBox="1"/>
          <p:nvPr/>
        </p:nvSpPr>
        <p:spPr>
          <a:xfrm>
            <a:off x="762651" y="2336708"/>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教职工申请报修</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添加报修地点、报修情况及照片进行申请报修</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审核报修</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管理员通过教职工申请的报修点击输入维修人员进行修理</a:t>
            </a:r>
          </a:p>
        </p:txBody>
      </p:sp>
    </p:spTree>
    <p:extLst>
      <p:ext uri="{BB962C8B-B14F-4D97-AF65-F5344CB8AC3E}">
        <p14:creationId xmlns:p14="http://schemas.microsoft.com/office/powerpoint/2010/main" val="14811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68171261-8806-4DD5-BF99-AFEB28A9F4D4}"/>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D5F1DD55-221B-4CAE-9969-234B59A7BA69}"/>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DF8409DD-63A9-4CA8-ADA9-236F5AF5DC29}"/>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917B6C81-4C1D-4701-B6C4-F806B9364360}"/>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D76C8737-61CF-4C11-B83F-02338CCD66BC}"/>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1BB1AAD8-5074-41C5-B87A-D94297AFF222}"/>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D8D882C1-0D18-4177-9BD0-E6A21ADE0166}"/>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11" name="图片 10">
            <a:extLst>
              <a:ext uri="{FF2B5EF4-FFF2-40B4-BE49-F238E27FC236}">
                <a16:creationId xmlns:a16="http://schemas.microsoft.com/office/drawing/2014/main" id="{0029421B-CA78-435B-BF6A-5A41D89C995C}"/>
              </a:ext>
            </a:extLst>
          </p:cNvPr>
          <p:cNvPicPr>
            <a:picLocks noChangeAspect="1"/>
          </p:cNvPicPr>
          <p:nvPr/>
        </p:nvPicPr>
        <p:blipFill>
          <a:blip r:embed="rId2"/>
          <a:stretch>
            <a:fillRect/>
          </a:stretch>
        </p:blipFill>
        <p:spPr>
          <a:xfrm>
            <a:off x="799697" y="3429000"/>
            <a:ext cx="5728967" cy="2943467"/>
          </a:xfrm>
          <a:prstGeom prst="rect">
            <a:avLst/>
          </a:prstGeom>
        </p:spPr>
      </p:pic>
      <p:pic>
        <p:nvPicPr>
          <p:cNvPr id="12" name="图片 11">
            <a:extLst>
              <a:ext uri="{FF2B5EF4-FFF2-40B4-BE49-F238E27FC236}">
                <a16:creationId xmlns:a16="http://schemas.microsoft.com/office/drawing/2014/main" id="{29E4E57A-154D-4B62-BC39-0798FD31C7AA}"/>
              </a:ext>
            </a:extLst>
          </p:cNvPr>
          <p:cNvPicPr>
            <a:picLocks noChangeAspect="1"/>
          </p:cNvPicPr>
          <p:nvPr/>
        </p:nvPicPr>
        <p:blipFill>
          <a:blip r:embed="rId3"/>
          <a:stretch>
            <a:fillRect/>
          </a:stretch>
        </p:blipFill>
        <p:spPr>
          <a:xfrm>
            <a:off x="6707588" y="3429000"/>
            <a:ext cx="5134658" cy="2943467"/>
          </a:xfrm>
          <a:prstGeom prst="rect">
            <a:avLst/>
          </a:prstGeom>
        </p:spPr>
      </p:pic>
      <p:sp>
        <p:nvSpPr>
          <p:cNvPr id="13" name="TextBox 96">
            <a:extLst>
              <a:ext uri="{FF2B5EF4-FFF2-40B4-BE49-F238E27FC236}">
                <a16:creationId xmlns:a16="http://schemas.microsoft.com/office/drawing/2014/main" id="{7F6DCFD1-E49C-44D7-9728-7984EBD4C5F9}"/>
              </a:ext>
            </a:extLst>
          </p:cNvPr>
          <p:cNvSpPr txBox="1"/>
          <p:nvPr/>
        </p:nvSpPr>
        <p:spPr>
          <a:xfrm>
            <a:off x="646156" y="2127562"/>
            <a:ext cx="8892884" cy="276999"/>
          </a:xfrm>
          <a:prstGeom prst="rect">
            <a:avLst/>
          </a:prstGeom>
          <a:noFill/>
        </p:spPr>
        <p:txBody>
          <a:bodyPr wrap="square" lIns="0" tIns="0" rIns="0" bIns="0" rtlCol="0">
            <a:spAutoFit/>
          </a:bodyPr>
          <a:lstStyle/>
          <a:p>
            <a:pPr algn="just"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）角色分配</a:t>
            </a:r>
          </a:p>
        </p:txBody>
      </p:sp>
      <p:sp>
        <p:nvSpPr>
          <p:cNvPr id="14" name="TextBox 96">
            <a:extLst>
              <a:ext uri="{FF2B5EF4-FFF2-40B4-BE49-F238E27FC236}">
                <a16:creationId xmlns:a16="http://schemas.microsoft.com/office/drawing/2014/main" id="{45278A35-0CC6-4D9F-8994-EC4A08C31EE7}"/>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、权限分配</a:t>
            </a:r>
          </a:p>
        </p:txBody>
      </p:sp>
      <p:sp>
        <p:nvSpPr>
          <p:cNvPr id="15" name="TextBox 97">
            <a:extLst>
              <a:ext uri="{FF2B5EF4-FFF2-40B4-BE49-F238E27FC236}">
                <a16:creationId xmlns:a16="http://schemas.microsoft.com/office/drawing/2014/main" id="{9BE40C8E-5738-4C50-8FB9-570F74F6B99F}"/>
              </a:ext>
            </a:extLst>
          </p:cNvPr>
          <p:cNvSpPr txBox="1"/>
          <p:nvPr/>
        </p:nvSpPr>
        <p:spPr>
          <a:xfrm>
            <a:off x="769930" y="2874188"/>
            <a:ext cx="8362305"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学校应用管理员对学校的各个教职工进行角色分配</a:t>
            </a:r>
            <a:endParaRPr lang="en-US" altLang="zh-CN" sz="1300" kern="0" dirty="0">
              <a:solidFill>
                <a:srgbClr val="000000">
                  <a:lumMod val="65000"/>
                  <a:lumOff val="35000"/>
                </a:srgbClr>
              </a:solidFill>
            </a:endParaRPr>
          </a:p>
        </p:txBody>
      </p:sp>
      <p:sp>
        <p:nvSpPr>
          <p:cNvPr id="16" name="文本框 38">
            <a:extLst>
              <a:ext uri="{FF2B5EF4-FFF2-40B4-BE49-F238E27FC236}">
                <a16:creationId xmlns:a16="http://schemas.microsoft.com/office/drawing/2014/main" id="{DE88702B-507B-44AB-8AB9-4281638C8C78}"/>
              </a:ext>
            </a:extLst>
          </p:cNvPr>
          <p:cNvSpPr txBox="1"/>
          <p:nvPr/>
        </p:nvSpPr>
        <p:spPr>
          <a:xfrm>
            <a:off x="9937768" y="345406"/>
            <a:ext cx="1980029"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应用管理员</a:t>
            </a:r>
          </a:p>
        </p:txBody>
      </p:sp>
    </p:spTree>
    <p:extLst>
      <p:ext uri="{BB962C8B-B14F-4D97-AF65-F5344CB8AC3E}">
        <p14:creationId xmlns:p14="http://schemas.microsoft.com/office/powerpoint/2010/main" val="44327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35C33D5B-4BAA-4A32-939F-F729C7DE2B47}"/>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E9FF690A-34DE-4991-B934-00793F2EE0B8}"/>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2ECD20E0-1399-4C19-8AD3-826BE48E3C3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97813E6D-1E01-470C-9E27-CBE9C466E422}"/>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3BC84879-5681-4FB5-A980-26553DDBB2EE}"/>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D06C659A-F66F-4AF8-AE1B-96E03214CECB}"/>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7F4D9895-0EFB-4245-BF60-3BDFF3214128}"/>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E21C4E79-3EFF-4FC2-9BF6-67AF440E687B}"/>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18</a:t>
            </a:r>
            <a:r>
              <a:rPr lang="zh-CN" altLang="en-US" b="1" dirty="0">
                <a:solidFill>
                  <a:srgbClr val="314371"/>
                </a:solidFill>
                <a:latin typeface="微软雅黑" panose="020B0503020204020204" charset="-122"/>
              </a:rPr>
              <a:t>、建筑物资产</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场地设置</a:t>
            </a:r>
          </a:p>
        </p:txBody>
      </p:sp>
      <p:pic>
        <p:nvPicPr>
          <p:cNvPr id="10" name="图片 9">
            <a:extLst>
              <a:ext uri="{FF2B5EF4-FFF2-40B4-BE49-F238E27FC236}">
                <a16:creationId xmlns:a16="http://schemas.microsoft.com/office/drawing/2014/main" id="{CAB8DD05-4546-4664-A9F7-1F39F8BF7180}"/>
              </a:ext>
            </a:extLst>
          </p:cNvPr>
          <p:cNvPicPr>
            <a:picLocks noChangeAspect="1"/>
          </p:cNvPicPr>
          <p:nvPr/>
        </p:nvPicPr>
        <p:blipFill>
          <a:blip r:embed="rId2"/>
          <a:stretch>
            <a:fillRect/>
          </a:stretch>
        </p:blipFill>
        <p:spPr>
          <a:xfrm>
            <a:off x="769931" y="2386117"/>
            <a:ext cx="8892883" cy="4215354"/>
          </a:xfrm>
          <a:prstGeom prst="rect">
            <a:avLst/>
          </a:prstGeom>
        </p:spPr>
      </p:pic>
      <p:sp>
        <p:nvSpPr>
          <p:cNvPr id="12" name="TextBox 96">
            <a:extLst>
              <a:ext uri="{FF2B5EF4-FFF2-40B4-BE49-F238E27FC236}">
                <a16:creationId xmlns:a16="http://schemas.microsoft.com/office/drawing/2014/main" id="{512EA1AD-98E8-4AA3-BA56-03D0860E71B8}"/>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）添加场地类型</a:t>
            </a:r>
          </a:p>
        </p:txBody>
      </p:sp>
      <p:sp>
        <p:nvSpPr>
          <p:cNvPr id="14" name="文本框 38">
            <a:extLst>
              <a:ext uri="{FF2B5EF4-FFF2-40B4-BE49-F238E27FC236}">
                <a16:creationId xmlns:a16="http://schemas.microsoft.com/office/drawing/2014/main" id="{ED513C54-4177-439B-80AB-F305C6D7A63D}"/>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Tree>
    <p:extLst>
      <p:ext uri="{BB962C8B-B14F-4D97-AF65-F5344CB8AC3E}">
        <p14:creationId xmlns:p14="http://schemas.microsoft.com/office/powerpoint/2010/main" val="14081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4000E94C-9E35-4DE4-9B60-EE65003F6283}"/>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97FA4B31-3862-4CA0-829A-F7BCA425FC01}"/>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445D4460-BABD-4282-9D74-53F403ABB77D}"/>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053CADC-EC75-4C19-BBA7-983CB13C71E4}"/>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FECAAD1A-7D18-481C-8309-35C5F1FA2206}"/>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19CE8061-0376-49DF-AA2E-3ED474D80218}"/>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D08632ED-0038-4122-9299-E7854F750E86}"/>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ADAB7CCF-98C1-4CED-BEBD-84324E78F452}"/>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18</a:t>
            </a:r>
            <a:r>
              <a:rPr lang="zh-CN" altLang="en-US" b="1" dirty="0">
                <a:solidFill>
                  <a:srgbClr val="314371"/>
                </a:solidFill>
                <a:latin typeface="微软雅黑" panose="020B0503020204020204" charset="-122"/>
              </a:rPr>
              <a:t>、建筑物资产</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场地设置</a:t>
            </a:r>
          </a:p>
        </p:txBody>
      </p:sp>
      <p:sp>
        <p:nvSpPr>
          <p:cNvPr id="10" name="TextBox 96">
            <a:extLst>
              <a:ext uri="{FF2B5EF4-FFF2-40B4-BE49-F238E27FC236}">
                <a16:creationId xmlns:a16="http://schemas.microsoft.com/office/drawing/2014/main" id="{7278723D-4297-42B2-9846-B3D607B9952A}"/>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）场地名称设置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创建房间</a:t>
            </a:r>
            <a:endParaRPr lang="en-US" altLang="zh-CN" b="1" dirty="0">
              <a:solidFill>
                <a:srgbClr val="314371"/>
              </a:solidFill>
              <a:latin typeface="微软雅黑" panose="020B0503020204020204" charset="-122"/>
            </a:endParaRPr>
          </a:p>
        </p:txBody>
      </p:sp>
      <p:pic>
        <p:nvPicPr>
          <p:cNvPr id="11" name="图片 10">
            <a:extLst>
              <a:ext uri="{FF2B5EF4-FFF2-40B4-BE49-F238E27FC236}">
                <a16:creationId xmlns:a16="http://schemas.microsoft.com/office/drawing/2014/main" id="{9AC2F9E4-FCA3-4991-8F1F-F88EC28363EB}"/>
              </a:ext>
            </a:extLst>
          </p:cNvPr>
          <p:cNvPicPr>
            <a:picLocks noChangeAspect="1"/>
          </p:cNvPicPr>
          <p:nvPr/>
        </p:nvPicPr>
        <p:blipFill>
          <a:blip r:embed="rId2"/>
          <a:stretch>
            <a:fillRect/>
          </a:stretch>
        </p:blipFill>
        <p:spPr>
          <a:xfrm>
            <a:off x="799697" y="2942968"/>
            <a:ext cx="5229629" cy="3389198"/>
          </a:xfrm>
          <a:prstGeom prst="rect">
            <a:avLst/>
          </a:prstGeom>
        </p:spPr>
      </p:pic>
      <p:pic>
        <p:nvPicPr>
          <p:cNvPr id="12" name="图片 11">
            <a:extLst>
              <a:ext uri="{FF2B5EF4-FFF2-40B4-BE49-F238E27FC236}">
                <a16:creationId xmlns:a16="http://schemas.microsoft.com/office/drawing/2014/main" id="{500003BD-BCCD-4CAC-9B11-357FE87D37F4}"/>
              </a:ext>
            </a:extLst>
          </p:cNvPr>
          <p:cNvPicPr>
            <a:picLocks noChangeAspect="1"/>
          </p:cNvPicPr>
          <p:nvPr/>
        </p:nvPicPr>
        <p:blipFill>
          <a:blip r:embed="rId3"/>
          <a:stretch>
            <a:fillRect/>
          </a:stretch>
        </p:blipFill>
        <p:spPr>
          <a:xfrm>
            <a:off x="6294782" y="2942967"/>
            <a:ext cx="5548115" cy="3389187"/>
          </a:xfrm>
          <a:prstGeom prst="rect">
            <a:avLst/>
          </a:prstGeom>
        </p:spPr>
      </p:pic>
      <p:sp>
        <p:nvSpPr>
          <p:cNvPr id="13" name="文本框 38">
            <a:extLst>
              <a:ext uri="{FF2B5EF4-FFF2-40B4-BE49-F238E27FC236}">
                <a16:creationId xmlns:a16="http://schemas.microsoft.com/office/drawing/2014/main" id="{05BDC768-0EAB-4AC2-9230-60AF3314CD01}"/>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14" name="TextBox 97">
            <a:extLst>
              <a:ext uri="{FF2B5EF4-FFF2-40B4-BE49-F238E27FC236}">
                <a16:creationId xmlns:a16="http://schemas.microsoft.com/office/drawing/2014/main" id="{3846C714-87A4-45AC-85EA-2934DE2552D3}"/>
              </a:ext>
            </a:extLst>
          </p:cNvPr>
          <p:cNvSpPr txBox="1"/>
          <p:nvPr/>
        </p:nvSpPr>
        <p:spPr>
          <a:xfrm>
            <a:off x="762651" y="233670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添加场地名称</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选择场地类型、填写场地名称、选择楼层数进行添加</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创建房间</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选择楼层、添加房间好、容纳人数、建筑面积等进行添加</a:t>
            </a:r>
          </a:p>
        </p:txBody>
      </p:sp>
    </p:spTree>
    <p:extLst>
      <p:ext uri="{BB962C8B-B14F-4D97-AF65-F5344CB8AC3E}">
        <p14:creationId xmlns:p14="http://schemas.microsoft.com/office/powerpoint/2010/main" val="3798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A32E6AF1-9450-494D-9F21-6B15906C60BD}"/>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D22B6D3A-0E8D-4DC0-967D-3D0ED561440D}"/>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9CC05EF6-2274-4179-BA52-146F6EAEF2BB}"/>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8704EA9F-3C7C-4D42-AAFB-AB4232F169C5}"/>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810DD60C-5810-4928-88D4-55C9277B425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42C69EDF-2881-451A-9AF6-420050D8047B}"/>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E178A9FB-8864-420F-94A5-EA6ADA962D37}"/>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4DE4831E-41E9-4CD7-9D5C-974DF23DEDB4}"/>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总务处</a:t>
            </a:r>
          </a:p>
        </p:txBody>
      </p:sp>
      <p:sp>
        <p:nvSpPr>
          <p:cNvPr id="10" name="TextBox 96">
            <a:extLst>
              <a:ext uri="{FF2B5EF4-FFF2-40B4-BE49-F238E27FC236}">
                <a16:creationId xmlns:a16="http://schemas.microsoft.com/office/drawing/2014/main" id="{CA2D5511-1C3B-4EE5-958D-F95E18201F0B}"/>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19</a:t>
            </a:r>
            <a:r>
              <a:rPr lang="zh-CN" altLang="en-US" b="1" dirty="0">
                <a:solidFill>
                  <a:srgbClr val="314371"/>
                </a:solidFill>
                <a:latin typeface="微软雅黑" panose="020B0503020204020204" charset="-122"/>
              </a:rPr>
              <a:t>、基础数据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行政班管理</a:t>
            </a:r>
          </a:p>
        </p:txBody>
      </p:sp>
      <p:sp>
        <p:nvSpPr>
          <p:cNvPr id="11" name="TextBox 97">
            <a:extLst>
              <a:ext uri="{FF2B5EF4-FFF2-40B4-BE49-F238E27FC236}">
                <a16:creationId xmlns:a16="http://schemas.microsoft.com/office/drawing/2014/main" id="{BB8D3A30-81DF-4F51-9F3B-4A771ACCDC3D}"/>
              </a:ext>
            </a:extLst>
          </p:cNvPr>
          <p:cNvSpPr txBox="1"/>
          <p:nvPr/>
        </p:nvSpPr>
        <p:spPr>
          <a:xfrm>
            <a:off x="762651" y="1753611"/>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选择要修改的行政班进行修改班级固定教室</a:t>
            </a:r>
          </a:p>
        </p:txBody>
      </p:sp>
      <p:pic>
        <p:nvPicPr>
          <p:cNvPr id="12" name="图片 11">
            <a:extLst>
              <a:ext uri="{FF2B5EF4-FFF2-40B4-BE49-F238E27FC236}">
                <a16:creationId xmlns:a16="http://schemas.microsoft.com/office/drawing/2014/main" id="{04816A94-7CB6-4F50-A97E-563C749A9854}"/>
              </a:ext>
            </a:extLst>
          </p:cNvPr>
          <p:cNvPicPr>
            <a:picLocks noChangeAspect="1"/>
          </p:cNvPicPr>
          <p:nvPr/>
        </p:nvPicPr>
        <p:blipFill>
          <a:blip r:embed="rId2"/>
          <a:stretch>
            <a:fillRect/>
          </a:stretch>
        </p:blipFill>
        <p:spPr>
          <a:xfrm>
            <a:off x="799697" y="2385920"/>
            <a:ext cx="8649103" cy="4101555"/>
          </a:xfrm>
          <a:prstGeom prst="rect">
            <a:avLst/>
          </a:prstGeom>
        </p:spPr>
      </p:pic>
    </p:spTree>
    <p:extLst>
      <p:ext uri="{BB962C8B-B14F-4D97-AF65-F5344CB8AC3E}">
        <p14:creationId xmlns:p14="http://schemas.microsoft.com/office/powerpoint/2010/main" val="78543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E26456DB-3C49-48A5-B126-4A8F593EA8E0}"/>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F3D77078-E15A-48AF-B7C8-9A393FEF6377}"/>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E3F4E99B-B89C-467C-89BA-7DFD374F4955}"/>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EEECE779-65E6-4222-9B4B-A440A53C1839}"/>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DFD37AAE-E8C7-47B0-B21D-E72B593322E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D74D670B-74C5-4A94-84D2-0BBAA1021981}"/>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455D00A6-90F7-4AA2-BB43-7B247EB184F4}"/>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F94521B6-C185-4C3B-87B3-D150F70B2E61}"/>
              </a:ext>
            </a:extLst>
          </p:cNvPr>
          <p:cNvSpPr txBox="1"/>
          <p:nvPr/>
        </p:nvSpPr>
        <p:spPr>
          <a:xfrm>
            <a:off x="769930" y="1444478"/>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19</a:t>
            </a:r>
            <a:r>
              <a:rPr lang="zh-CN" altLang="en-US" b="1" dirty="0">
                <a:solidFill>
                  <a:srgbClr val="314371"/>
                </a:solidFill>
                <a:latin typeface="微软雅黑" panose="020B0503020204020204" charset="-122"/>
              </a:rPr>
              <a:t>、基础数据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课程管理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添加课程分类</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高中走班排课、中职</a:t>
            </a:r>
            <a:r>
              <a:rPr lang="en-US" altLang="zh-CN" b="1" dirty="0">
                <a:solidFill>
                  <a:srgbClr val="314371"/>
                </a:solidFill>
                <a:latin typeface="微软雅黑" panose="020B0503020204020204" charset="-122"/>
              </a:rPr>
              <a:t>)</a:t>
            </a:r>
            <a:endParaRPr lang="zh-CN" altLang="en-US" b="1" dirty="0">
              <a:solidFill>
                <a:srgbClr val="314371"/>
              </a:solidFill>
              <a:latin typeface="微软雅黑" panose="020B0503020204020204" charset="-122"/>
            </a:endParaRPr>
          </a:p>
        </p:txBody>
      </p:sp>
      <p:pic>
        <p:nvPicPr>
          <p:cNvPr id="10" name="图片 9">
            <a:extLst>
              <a:ext uri="{FF2B5EF4-FFF2-40B4-BE49-F238E27FC236}">
                <a16:creationId xmlns:a16="http://schemas.microsoft.com/office/drawing/2014/main" id="{577C14F5-11EA-4988-B382-6973904706F8}"/>
              </a:ext>
            </a:extLst>
          </p:cNvPr>
          <p:cNvPicPr>
            <a:picLocks noChangeAspect="1"/>
          </p:cNvPicPr>
          <p:nvPr/>
        </p:nvPicPr>
        <p:blipFill>
          <a:blip r:embed="rId2"/>
          <a:stretch>
            <a:fillRect/>
          </a:stretch>
        </p:blipFill>
        <p:spPr>
          <a:xfrm>
            <a:off x="769930" y="2215768"/>
            <a:ext cx="7666970" cy="3957146"/>
          </a:xfrm>
          <a:prstGeom prst="rect">
            <a:avLst/>
          </a:prstGeom>
        </p:spPr>
      </p:pic>
      <p:sp>
        <p:nvSpPr>
          <p:cNvPr id="11" name="文本框 38">
            <a:extLst>
              <a:ext uri="{FF2B5EF4-FFF2-40B4-BE49-F238E27FC236}">
                <a16:creationId xmlns:a16="http://schemas.microsoft.com/office/drawing/2014/main" id="{303E938B-F1F0-4F23-A448-6186BDA28172}"/>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2" name="TextBox 97">
            <a:extLst>
              <a:ext uri="{FF2B5EF4-FFF2-40B4-BE49-F238E27FC236}">
                <a16:creationId xmlns:a16="http://schemas.microsoft.com/office/drawing/2014/main" id="{9130F95D-9839-4009-840E-2FA6632A5B4D}"/>
              </a:ext>
            </a:extLst>
          </p:cNvPr>
          <p:cNvSpPr txBox="1"/>
          <p:nvPr/>
        </p:nvSpPr>
        <p:spPr>
          <a:xfrm>
            <a:off x="762651" y="1806619"/>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添加课程分类</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添加课程名称、选择是否走班进行添加</a:t>
            </a:r>
          </a:p>
        </p:txBody>
      </p:sp>
    </p:spTree>
    <p:extLst>
      <p:ext uri="{BB962C8B-B14F-4D97-AF65-F5344CB8AC3E}">
        <p14:creationId xmlns:p14="http://schemas.microsoft.com/office/powerpoint/2010/main" val="400795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A9421C81-67FD-4EAB-A876-B69969ECFA02}"/>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73072DCD-4086-4BF5-8E5B-3061D3FEBA3D}"/>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00F1435E-9E29-4143-BB50-D4B6D15F2EBD}"/>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C6138FE6-F532-4E67-A54E-338727FB7D43}"/>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2FFD52F8-06DD-4662-827F-A3191BF62776}"/>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40F41E24-5006-4BD6-95E3-FCE6715B81E1}"/>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4ED84876-4BDE-4280-A286-EBDEBD0E0439}"/>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16" name="图片 15">
            <a:extLst>
              <a:ext uri="{FF2B5EF4-FFF2-40B4-BE49-F238E27FC236}">
                <a16:creationId xmlns:a16="http://schemas.microsoft.com/office/drawing/2014/main" id="{4EFC3A1C-3823-494A-B300-98BF12804A47}"/>
              </a:ext>
            </a:extLst>
          </p:cNvPr>
          <p:cNvPicPr>
            <a:picLocks noChangeAspect="1"/>
          </p:cNvPicPr>
          <p:nvPr/>
        </p:nvPicPr>
        <p:blipFill>
          <a:blip r:embed="rId2"/>
          <a:stretch>
            <a:fillRect/>
          </a:stretch>
        </p:blipFill>
        <p:spPr>
          <a:xfrm>
            <a:off x="769930" y="2213454"/>
            <a:ext cx="7953092" cy="4155268"/>
          </a:xfrm>
          <a:prstGeom prst="rect">
            <a:avLst/>
          </a:prstGeom>
        </p:spPr>
      </p:pic>
      <p:sp>
        <p:nvSpPr>
          <p:cNvPr id="17" name="TextBox 96">
            <a:extLst>
              <a:ext uri="{FF2B5EF4-FFF2-40B4-BE49-F238E27FC236}">
                <a16:creationId xmlns:a16="http://schemas.microsoft.com/office/drawing/2014/main" id="{58490BA9-7E77-4DF4-BE7A-528927B167B1}"/>
              </a:ext>
            </a:extLst>
          </p:cNvPr>
          <p:cNvSpPr txBox="1"/>
          <p:nvPr/>
        </p:nvSpPr>
        <p:spPr>
          <a:xfrm>
            <a:off x="769930" y="1444478"/>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19</a:t>
            </a:r>
            <a:r>
              <a:rPr lang="zh-CN" altLang="en-US" b="1" dirty="0">
                <a:solidFill>
                  <a:srgbClr val="314371"/>
                </a:solidFill>
                <a:latin typeface="微软雅黑" panose="020B0503020204020204" charset="-122"/>
              </a:rPr>
              <a:t>、基础数据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课程管理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课程管理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高中走班排课、中职</a:t>
            </a:r>
            <a:r>
              <a:rPr lang="en-US" altLang="zh-CN" b="1" dirty="0">
                <a:solidFill>
                  <a:srgbClr val="314371"/>
                </a:solidFill>
                <a:latin typeface="微软雅黑" panose="020B0503020204020204" charset="-122"/>
              </a:rPr>
              <a:t>)</a:t>
            </a:r>
            <a:endParaRPr lang="zh-CN" altLang="en-US" b="1" dirty="0">
              <a:solidFill>
                <a:srgbClr val="314371"/>
              </a:solidFill>
              <a:latin typeface="微软雅黑" panose="020B0503020204020204" charset="-122"/>
            </a:endParaRPr>
          </a:p>
        </p:txBody>
      </p:sp>
      <p:sp>
        <p:nvSpPr>
          <p:cNvPr id="11" name="文本框 38">
            <a:extLst>
              <a:ext uri="{FF2B5EF4-FFF2-40B4-BE49-F238E27FC236}">
                <a16:creationId xmlns:a16="http://schemas.microsoft.com/office/drawing/2014/main" id="{153E7D58-2356-4940-A45E-27FE958500F1}"/>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2" name="TextBox 97">
            <a:extLst>
              <a:ext uri="{FF2B5EF4-FFF2-40B4-BE49-F238E27FC236}">
                <a16:creationId xmlns:a16="http://schemas.microsoft.com/office/drawing/2014/main" id="{1BEAC888-5153-4CB7-BC56-678AAC96E85D}"/>
              </a:ext>
            </a:extLst>
          </p:cNvPr>
          <p:cNvSpPr txBox="1"/>
          <p:nvPr/>
        </p:nvSpPr>
        <p:spPr>
          <a:xfrm>
            <a:off x="762651" y="1806619"/>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添加课程</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选择课程分类、添加课程号、课程名称等</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支持导入、导出、下载模板功能</a:t>
            </a:r>
          </a:p>
        </p:txBody>
      </p:sp>
    </p:spTree>
    <p:extLst>
      <p:ext uri="{BB962C8B-B14F-4D97-AF65-F5344CB8AC3E}">
        <p14:creationId xmlns:p14="http://schemas.microsoft.com/office/powerpoint/2010/main" val="22663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D407BC10-B28B-43F0-86F9-EA56EDE521C4}"/>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85A53CB2-F9DC-4BEE-87B3-8DB46A8854F5}"/>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039F4E1B-BDD0-4301-936C-5F1ED68B98A0}"/>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DE10725-3488-417B-9DF5-199D9FA45566}"/>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CABC3B61-C392-4447-A74C-94BF939798E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F1C473B1-F03D-402F-89A2-F372E93194FC}"/>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0BB74BEE-971B-4E20-AE28-FFA831DED564}"/>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0" name="TextBox 96">
            <a:extLst>
              <a:ext uri="{FF2B5EF4-FFF2-40B4-BE49-F238E27FC236}">
                <a16:creationId xmlns:a16="http://schemas.microsoft.com/office/drawing/2014/main" id="{A5F0B4B3-AD44-4868-B40F-2282F89A6CB6}"/>
              </a:ext>
            </a:extLst>
          </p:cNvPr>
          <p:cNvSpPr txBox="1"/>
          <p:nvPr/>
        </p:nvSpPr>
        <p:spPr>
          <a:xfrm>
            <a:off x="769930" y="1444478"/>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19</a:t>
            </a:r>
            <a:r>
              <a:rPr lang="zh-CN" altLang="en-US" b="1" dirty="0">
                <a:solidFill>
                  <a:srgbClr val="314371"/>
                </a:solidFill>
                <a:latin typeface="微软雅黑" panose="020B0503020204020204" charset="-122"/>
              </a:rPr>
              <a:t>、基础数据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课程管理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课程类型</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中职</a:t>
            </a:r>
            <a:r>
              <a:rPr lang="en-US" altLang="zh-CN" b="1" dirty="0">
                <a:solidFill>
                  <a:srgbClr val="314371"/>
                </a:solidFill>
                <a:latin typeface="微软雅黑" panose="020B0503020204020204" charset="-122"/>
              </a:rPr>
              <a:t>)</a:t>
            </a:r>
            <a:endParaRPr lang="zh-CN" altLang="en-US" b="1" dirty="0">
              <a:solidFill>
                <a:srgbClr val="314371"/>
              </a:solidFill>
              <a:latin typeface="微软雅黑" panose="020B0503020204020204" charset="-122"/>
            </a:endParaRPr>
          </a:p>
        </p:txBody>
      </p:sp>
      <p:pic>
        <p:nvPicPr>
          <p:cNvPr id="11" name="图片 10">
            <a:extLst>
              <a:ext uri="{FF2B5EF4-FFF2-40B4-BE49-F238E27FC236}">
                <a16:creationId xmlns:a16="http://schemas.microsoft.com/office/drawing/2014/main" id="{029019DB-F39A-46A9-99E8-102E20E5E735}"/>
              </a:ext>
            </a:extLst>
          </p:cNvPr>
          <p:cNvPicPr>
            <a:picLocks noChangeAspect="1"/>
          </p:cNvPicPr>
          <p:nvPr/>
        </p:nvPicPr>
        <p:blipFill>
          <a:blip r:embed="rId2"/>
          <a:stretch>
            <a:fillRect/>
          </a:stretch>
        </p:blipFill>
        <p:spPr>
          <a:xfrm>
            <a:off x="769929" y="2088444"/>
            <a:ext cx="9401359" cy="4626328"/>
          </a:xfrm>
          <a:prstGeom prst="rect">
            <a:avLst/>
          </a:prstGeom>
        </p:spPr>
      </p:pic>
      <p:sp>
        <p:nvSpPr>
          <p:cNvPr id="12" name="文本框 38">
            <a:extLst>
              <a:ext uri="{FF2B5EF4-FFF2-40B4-BE49-F238E27FC236}">
                <a16:creationId xmlns:a16="http://schemas.microsoft.com/office/drawing/2014/main" id="{541190B4-638B-4535-B722-767327EDCC76}"/>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89D2B86D-1EF8-4A67-99A2-921D955CB68B}"/>
              </a:ext>
            </a:extLst>
          </p:cNvPr>
          <p:cNvSpPr txBox="1"/>
          <p:nvPr/>
        </p:nvSpPr>
        <p:spPr>
          <a:xfrm>
            <a:off x="762651" y="1806619"/>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添加课程类型</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在列表的输入框中输入课程类型进行添加</a:t>
            </a:r>
          </a:p>
        </p:txBody>
      </p:sp>
    </p:spTree>
    <p:extLst>
      <p:ext uri="{BB962C8B-B14F-4D97-AF65-F5344CB8AC3E}">
        <p14:creationId xmlns:p14="http://schemas.microsoft.com/office/powerpoint/2010/main" val="14647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7BC75A51-C2ED-4A94-9B6B-D5BB26208B4F}"/>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B9064FB5-EDA1-4E44-8C44-9B0385C3FE7B}"/>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DC0AEE5E-45E2-4C5A-9706-9A8E2DB6239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474FC8AC-6F58-415A-84A3-DA0557CE6DE4}"/>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4AD7CCAD-3841-44E4-AA25-1D113CCE93A8}"/>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D374FA26-5367-412E-AAAC-A6A41644B1F0}"/>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EFA102CD-251B-4CB4-9E72-B65F9257BA51}"/>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FB6A9206-7935-465E-A54F-0B3A8B97BFDC}"/>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20</a:t>
            </a:r>
            <a:r>
              <a:rPr lang="zh-CN" altLang="en-US" b="1" dirty="0">
                <a:solidFill>
                  <a:srgbClr val="314371"/>
                </a:solidFill>
                <a:latin typeface="微软雅黑" panose="020B0503020204020204" charset="-122"/>
              </a:rPr>
              <a:t>、选课分班（高中）</a:t>
            </a:r>
          </a:p>
        </p:txBody>
      </p:sp>
      <p:sp>
        <p:nvSpPr>
          <p:cNvPr id="10" name="TextBox 96">
            <a:extLst>
              <a:ext uri="{FF2B5EF4-FFF2-40B4-BE49-F238E27FC236}">
                <a16:creationId xmlns:a16="http://schemas.microsoft.com/office/drawing/2014/main" id="{1337B77A-BA4C-4944-9A64-793812EFDA0B}"/>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）发布选课</a:t>
            </a:r>
          </a:p>
        </p:txBody>
      </p:sp>
      <p:pic>
        <p:nvPicPr>
          <p:cNvPr id="11" name="图片 10">
            <a:extLst>
              <a:ext uri="{FF2B5EF4-FFF2-40B4-BE49-F238E27FC236}">
                <a16:creationId xmlns:a16="http://schemas.microsoft.com/office/drawing/2014/main" id="{45322754-9D7A-487F-909E-E9657967912B}"/>
              </a:ext>
            </a:extLst>
          </p:cNvPr>
          <p:cNvPicPr>
            <a:picLocks noChangeAspect="1"/>
          </p:cNvPicPr>
          <p:nvPr/>
        </p:nvPicPr>
        <p:blipFill>
          <a:blip r:embed="rId2"/>
          <a:stretch>
            <a:fillRect/>
          </a:stretch>
        </p:blipFill>
        <p:spPr>
          <a:xfrm>
            <a:off x="769930" y="2713262"/>
            <a:ext cx="8360818" cy="3927051"/>
          </a:xfrm>
          <a:prstGeom prst="rect">
            <a:avLst/>
          </a:prstGeom>
        </p:spPr>
      </p:pic>
      <p:sp>
        <p:nvSpPr>
          <p:cNvPr id="12" name="文本框 38">
            <a:extLst>
              <a:ext uri="{FF2B5EF4-FFF2-40B4-BE49-F238E27FC236}">
                <a16:creationId xmlns:a16="http://schemas.microsoft.com/office/drawing/2014/main" id="{90A1CB58-A72A-4F0B-BF6A-BD427F6381DA}"/>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33FAACDE-BBCD-4799-B072-526F3734B383}"/>
              </a:ext>
            </a:extLst>
          </p:cNvPr>
          <p:cNvSpPr txBox="1"/>
          <p:nvPr/>
        </p:nvSpPr>
        <p:spPr>
          <a:xfrm>
            <a:off x="762651" y="2323454"/>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添加选课</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选择届次、开始、结束时间、参选科目进行发布</a:t>
            </a:r>
          </a:p>
        </p:txBody>
      </p:sp>
    </p:spTree>
    <p:extLst>
      <p:ext uri="{BB962C8B-B14F-4D97-AF65-F5344CB8AC3E}">
        <p14:creationId xmlns:p14="http://schemas.microsoft.com/office/powerpoint/2010/main" val="264454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37EC440F-1E6B-4BD0-A050-290C93463CE3}"/>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34C10E87-429A-4EBB-9D4B-FD442F58EA43}"/>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B22A1EE4-D587-4B96-BCF9-7233596F6CF8}"/>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08963AE0-C64D-45A6-A656-787B88970D20}"/>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FDDD51D-FC97-43E5-91FD-FF3C365CA8C8}"/>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4251E499-D5AA-40BB-90C2-769B7E706236}"/>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0DB49784-067E-4A54-AB65-7E520DD17C2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2B5443F2-31C3-4942-A012-5F024F8BED99}"/>
              </a:ext>
            </a:extLst>
          </p:cNvPr>
          <p:cNvPicPr>
            <a:picLocks noChangeAspect="1"/>
          </p:cNvPicPr>
          <p:nvPr/>
        </p:nvPicPr>
        <p:blipFill>
          <a:blip r:embed="rId2"/>
          <a:stretch>
            <a:fillRect/>
          </a:stretch>
        </p:blipFill>
        <p:spPr>
          <a:xfrm>
            <a:off x="799697" y="2880924"/>
            <a:ext cx="7330713" cy="3870411"/>
          </a:xfrm>
          <a:prstGeom prst="rect">
            <a:avLst/>
          </a:prstGeom>
        </p:spPr>
      </p:pic>
      <p:sp>
        <p:nvSpPr>
          <p:cNvPr id="10" name="TextBox 96">
            <a:extLst>
              <a:ext uri="{FF2B5EF4-FFF2-40B4-BE49-F238E27FC236}">
                <a16:creationId xmlns:a16="http://schemas.microsoft.com/office/drawing/2014/main" id="{6830B704-A702-4CA3-A12D-7BAF9A13DC4A}"/>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20</a:t>
            </a:r>
            <a:r>
              <a:rPr lang="zh-CN" altLang="en-US" b="1" dirty="0">
                <a:solidFill>
                  <a:srgbClr val="314371"/>
                </a:solidFill>
                <a:latin typeface="微软雅黑" panose="020B0503020204020204" charset="-122"/>
              </a:rPr>
              <a:t>、选课分班（高中）</a:t>
            </a:r>
          </a:p>
        </p:txBody>
      </p:sp>
      <p:sp>
        <p:nvSpPr>
          <p:cNvPr id="11" name="TextBox 96">
            <a:extLst>
              <a:ext uri="{FF2B5EF4-FFF2-40B4-BE49-F238E27FC236}">
                <a16:creationId xmlns:a16="http://schemas.microsoft.com/office/drawing/2014/main" id="{B7292E14-295E-44F1-89E5-E0B5EDD54265}"/>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）调整选课</a:t>
            </a:r>
          </a:p>
        </p:txBody>
      </p:sp>
      <p:sp>
        <p:nvSpPr>
          <p:cNvPr id="12" name="文本框 38">
            <a:extLst>
              <a:ext uri="{FF2B5EF4-FFF2-40B4-BE49-F238E27FC236}">
                <a16:creationId xmlns:a16="http://schemas.microsoft.com/office/drawing/2014/main" id="{48F3B3A2-DDD6-4253-9396-E8EAC20995A7}"/>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9B68EB9B-0DD6-4D8B-BA3C-27CE2A130E93}"/>
              </a:ext>
            </a:extLst>
          </p:cNvPr>
          <p:cNvSpPr txBox="1"/>
          <p:nvPr/>
        </p:nvSpPr>
        <p:spPr>
          <a:xfrm>
            <a:off x="762651" y="2323454"/>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发布选课后学生参与选课或老师进行学生调整录入</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支持导入功能</a:t>
            </a:r>
          </a:p>
        </p:txBody>
      </p:sp>
    </p:spTree>
    <p:extLst>
      <p:ext uri="{BB962C8B-B14F-4D97-AF65-F5344CB8AC3E}">
        <p14:creationId xmlns:p14="http://schemas.microsoft.com/office/powerpoint/2010/main" val="422327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1B138678-A579-48CB-8C56-EC58628DAE06}"/>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D87198B6-B918-4B18-9CD2-3492F54ECE20}"/>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007E3ABA-52CA-401D-ADBE-23533AD9FF8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8482DC06-6071-414D-B30E-7E411935C2CF}"/>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545ECC0D-7A39-47A7-B7EA-A26710D4AA27}"/>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C6B0AA16-345B-49CB-B9C0-A97F498F6853}"/>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0ECB74F6-57AA-4CA1-8F20-186477BBFD2E}"/>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E29FDBD7-7840-4A7B-BCD6-16B4BF6A578D}"/>
              </a:ext>
            </a:extLst>
          </p:cNvPr>
          <p:cNvPicPr>
            <a:picLocks noChangeAspect="1"/>
          </p:cNvPicPr>
          <p:nvPr/>
        </p:nvPicPr>
        <p:blipFill>
          <a:blip r:embed="rId2"/>
          <a:stretch>
            <a:fillRect/>
          </a:stretch>
        </p:blipFill>
        <p:spPr>
          <a:xfrm>
            <a:off x="799697" y="2665143"/>
            <a:ext cx="6899810" cy="3921203"/>
          </a:xfrm>
          <a:prstGeom prst="rect">
            <a:avLst/>
          </a:prstGeom>
        </p:spPr>
      </p:pic>
      <p:sp>
        <p:nvSpPr>
          <p:cNvPr id="10" name="TextBox 96">
            <a:extLst>
              <a:ext uri="{FF2B5EF4-FFF2-40B4-BE49-F238E27FC236}">
                <a16:creationId xmlns:a16="http://schemas.microsoft.com/office/drawing/2014/main" id="{B2F892E3-E1FC-4BAC-82BA-EFBF33E4127E}"/>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20</a:t>
            </a:r>
            <a:r>
              <a:rPr lang="zh-CN" altLang="en-US" b="1" dirty="0">
                <a:solidFill>
                  <a:srgbClr val="314371"/>
                </a:solidFill>
                <a:latin typeface="微软雅黑" panose="020B0503020204020204" charset="-122"/>
              </a:rPr>
              <a:t>、选课分班（高中）</a:t>
            </a:r>
          </a:p>
        </p:txBody>
      </p:sp>
      <p:sp>
        <p:nvSpPr>
          <p:cNvPr id="11" name="TextBox 96">
            <a:extLst>
              <a:ext uri="{FF2B5EF4-FFF2-40B4-BE49-F238E27FC236}">
                <a16:creationId xmlns:a16="http://schemas.microsoft.com/office/drawing/2014/main" id="{DE0433D0-B6C4-4961-BB4C-70B3EB2C361D}"/>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3</a:t>
            </a:r>
            <a:r>
              <a:rPr lang="zh-CN" altLang="en-US" b="1" dirty="0">
                <a:solidFill>
                  <a:srgbClr val="314371"/>
                </a:solidFill>
                <a:latin typeface="微软雅黑" panose="020B0503020204020204" charset="-122"/>
              </a:rPr>
              <a:t>）推送到分班</a:t>
            </a:r>
          </a:p>
        </p:txBody>
      </p:sp>
      <p:sp>
        <p:nvSpPr>
          <p:cNvPr id="12" name="文本框 38">
            <a:extLst>
              <a:ext uri="{FF2B5EF4-FFF2-40B4-BE49-F238E27FC236}">
                <a16:creationId xmlns:a16="http://schemas.microsoft.com/office/drawing/2014/main" id="{1DAA3DCA-02DF-4BA3-8B70-1F6399D2F45A}"/>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A92267F4-3D89-4A60-9FBE-40388E9E9BE0}"/>
              </a:ext>
            </a:extLst>
          </p:cNvPr>
          <p:cNvSpPr txBox="1"/>
          <p:nvPr/>
        </p:nvSpPr>
        <p:spPr>
          <a:xfrm>
            <a:off x="762651" y="2323454"/>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学生全部选完课后可点击推送到分班进行分班</a:t>
            </a:r>
          </a:p>
        </p:txBody>
      </p:sp>
    </p:spTree>
    <p:extLst>
      <p:ext uri="{BB962C8B-B14F-4D97-AF65-F5344CB8AC3E}">
        <p14:creationId xmlns:p14="http://schemas.microsoft.com/office/powerpoint/2010/main" val="593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a:extLst>
              <a:ext uri="{FF2B5EF4-FFF2-40B4-BE49-F238E27FC236}">
                <a16:creationId xmlns:a16="http://schemas.microsoft.com/office/drawing/2014/main" id="{A8F4C4FE-8A86-4C9E-A992-A8FE3FDC15E0}"/>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21</a:t>
            </a:r>
            <a:r>
              <a:rPr lang="zh-CN" altLang="en-US" b="1" dirty="0">
                <a:solidFill>
                  <a:srgbClr val="314371"/>
                </a:solidFill>
                <a:latin typeface="微软雅黑" panose="020B0503020204020204" charset="-122"/>
              </a:rPr>
              <a:t>、基础数据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教学班管理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高中</a:t>
            </a:r>
            <a:r>
              <a:rPr lang="en-US" altLang="zh-CN" b="1" dirty="0">
                <a:solidFill>
                  <a:srgbClr val="314371"/>
                </a:solidFill>
                <a:latin typeface="微软雅黑" panose="020B0503020204020204" charset="-122"/>
              </a:rPr>
              <a:t>)</a:t>
            </a:r>
            <a:endParaRPr lang="zh-CN" altLang="en-US" b="1" dirty="0">
              <a:solidFill>
                <a:srgbClr val="314371"/>
              </a:solidFill>
              <a:latin typeface="微软雅黑" panose="020B0503020204020204" charset="-122"/>
            </a:endParaRPr>
          </a:p>
        </p:txBody>
      </p:sp>
      <p:sp>
        <p:nvSpPr>
          <p:cNvPr id="3" name="梯形 2">
            <a:extLst>
              <a:ext uri="{FF2B5EF4-FFF2-40B4-BE49-F238E27FC236}">
                <a16:creationId xmlns:a16="http://schemas.microsoft.com/office/drawing/2014/main" id="{09F898F2-3891-4C88-82CB-5EDA7BCDEE9A}"/>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4" name="组合 3">
            <a:extLst>
              <a:ext uri="{FF2B5EF4-FFF2-40B4-BE49-F238E27FC236}">
                <a16:creationId xmlns:a16="http://schemas.microsoft.com/office/drawing/2014/main" id="{FBE43E20-4E3B-4036-9DB0-60FFFC71CD62}"/>
              </a:ext>
            </a:extLst>
          </p:cNvPr>
          <p:cNvGrpSpPr/>
          <p:nvPr/>
        </p:nvGrpSpPr>
        <p:grpSpPr>
          <a:xfrm>
            <a:off x="607853" y="286420"/>
            <a:ext cx="392005" cy="582206"/>
            <a:chOff x="2437632" y="1965988"/>
            <a:chExt cx="1529173" cy="2271132"/>
          </a:xfrm>
          <a:solidFill>
            <a:srgbClr val="314371"/>
          </a:solidFill>
        </p:grpSpPr>
        <p:sp>
          <p:nvSpPr>
            <p:cNvPr id="5" name="Freeform 5">
              <a:extLst>
                <a:ext uri="{FF2B5EF4-FFF2-40B4-BE49-F238E27FC236}">
                  <a16:creationId xmlns:a16="http://schemas.microsoft.com/office/drawing/2014/main" id="{52BDEABE-4E95-4CC2-834C-A5F36D32B42F}"/>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6">
              <a:extLst>
                <a:ext uri="{FF2B5EF4-FFF2-40B4-BE49-F238E27FC236}">
                  <a16:creationId xmlns:a16="http://schemas.microsoft.com/office/drawing/2014/main" id="{76198D63-ACF2-499A-B98F-CEAB5C985AEB}"/>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7" name="Freeform 7">
              <a:extLst>
                <a:ext uri="{FF2B5EF4-FFF2-40B4-BE49-F238E27FC236}">
                  <a16:creationId xmlns:a16="http://schemas.microsoft.com/office/drawing/2014/main" id="{0C38E901-DD7C-4C69-B27A-892AB934C6A6}"/>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8" name="文本框 38">
            <a:extLst>
              <a:ext uri="{FF2B5EF4-FFF2-40B4-BE49-F238E27FC236}">
                <a16:creationId xmlns:a16="http://schemas.microsoft.com/office/drawing/2014/main" id="{4CD78AE3-232D-40C2-A872-373B6EA3C589}"/>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9" name="直接连接符 8">
            <a:extLst>
              <a:ext uri="{FF2B5EF4-FFF2-40B4-BE49-F238E27FC236}">
                <a16:creationId xmlns:a16="http://schemas.microsoft.com/office/drawing/2014/main" id="{3A363F26-F035-4FA6-A8FA-B55D76FEA684}"/>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12" name="图片 11">
            <a:extLst>
              <a:ext uri="{FF2B5EF4-FFF2-40B4-BE49-F238E27FC236}">
                <a16:creationId xmlns:a16="http://schemas.microsoft.com/office/drawing/2014/main" id="{075AAD3C-ADEC-47A8-95BE-E6E300B1CFE6}"/>
              </a:ext>
            </a:extLst>
          </p:cNvPr>
          <p:cNvPicPr>
            <a:picLocks noChangeAspect="1"/>
          </p:cNvPicPr>
          <p:nvPr/>
        </p:nvPicPr>
        <p:blipFill>
          <a:blip r:embed="rId2"/>
          <a:stretch>
            <a:fillRect/>
          </a:stretch>
        </p:blipFill>
        <p:spPr>
          <a:xfrm>
            <a:off x="799697" y="2197339"/>
            <a:ext cx="8351492" cy="4374241"/>
          </a:xfrm>
          <a:prstGeom prst="rect">
            <a:avLst/>
          </a:prstGeom>
        </p:spPr>
      </p:pic>
      <p:sp>
        <p:nvSpPr>
          <p:cNvPr id="11" name="文本框 38">
            <a:extLst>
              <a:ext uri="{FF2B5EF4-FFF2-40B4-BE49-F238E27FC236}">
                <a16:creationId xmlns:a16="http://schemas.microsoft.com/office/drawing/2014/main" id="{2137A135-4F7F-4648-8B87-4420BC3AC5FB}"/>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34463C1E-5BAC-4E58-BCD4-E23D1A6016E8}"/>
              </a:ext>
            </a:extLst>
          </p:cNvPr>
          <p:cNvSpPr txBox="1"/>
          <p:nvPr/>
        </p:nvSpPr>
        <p:spPr>
          <a:xfrm>
            <a:off x="762651" y="1753611"/>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添加教学班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选择劫持、年级、科目添加教学班名称等进行添加同时支持导入、导出、下载模板功能</a:t>
            </a:r>
          </a:p>
        </p:txBody>
      </p:sp>
      <p:sp>
        <p:nvSpPr>
          <p:cNvPr id="14" name="TextBox 97">
            <a:extLst>
              <a:ext uri="{FF2B5EF4-FFF2-40B4-BE49-F238E27FC236}">
                <a16:creationId xmlns:a16="http://schemas.microsoft.com/office/drawing/2014/main" id="{7ECFFEFE-5037-4160-B2EA-712DFDBE51FD}"/>
              </a:ext>
            </a:extLst>
          </p:cNvPr>
          <p:cNvSpPr txBox="1"/>
          <p:nvPr/>
        </p:nvSpPr>
        <p:spPr>
          <a:xfrm>
            <a:off x="769930" y="1753611"/>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添加教学班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选择劫持、年级、科目添加教学班名称等进行添加同时支持导入、导出、下载模板功能</a:t>
            </a:r>
          </a:p>
        </p:txBody>
      </p:sp>
    </p:spTree>
    <p:extLst>
      <p:ext uri="{BB962C8B-B14F-4D97-AF65-F5344CB8AC3E}">
        <p14:creationId xmlns:p14="http://schemas.microsoft.com/office/powerpoint/2010/main" val="124646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梯形 2"/>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40" name="直接连接符 39"/>
          <p:cNvCxnSpPr/>
          <p:nvPr/>
        </p:nvCxnSpPr>
        <p:spPr>
          <a:xfrm>
            <a:off x="0" y="952500"/>
            <a:ext cx="12192000" cy="0"/>
          </a:xfrm>
          <a:prstGeom prst="line">
            <a:avLst/>
          </a:prstGeom>
          <a:noFill/>
          <a:ln w="12700" cap="flat" cmpd="sng" algn="ctr">
            <a:solidFill>
              <a:srgbClr val="314371"/>
            </a:solidFill>
            <a:prstDash val="solid"/>
            <a:miter lim="800000"/>
          </a:ln>
          <a:effectLst/>
        </p:spPr>
      </p:cxnSp>
      <p:grpSp>
        <p:nvGrpSpPr>
          <p:cNvPr id="41" name="组合 40"/>
          <p:cNvGrpSpPr/>
          <p:nvPr/>
        </p:nvGrpSpPr>
        <p:grpSpPr>
          <a:xfrm>
            <a:off x="607853" y="286420"/>
            <a:ext cx="392005" cy="582206"/>
            <a:chOff x="2437632" y="1965988"/>
            <a:chExt cx="1529173" cy="2271132"/>
          </a:xfrm>
          <a:solidFill>
            <a:srgbClr val="314371"/>
          </a:solidFill>
        </p:grpSpPr>
        <p:sp>
          <p:nvSpPr>
            <p:cNvPr id="42" name="Freeform 5"/>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43" name="Freeform 6"/>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44" name="Freeform 7"/>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46" name="文本框 38"/>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sp>
        <p:nvSpPr>
          <p:cNvPr id="97" name="TextBox 96"/>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、机构管理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机构设置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添加分校（中职）</a:t>
            </a:r>
          </a:p>
        </p:txBody>
      </p:sp>
      <p:pic>
        <p:nvPicPr>
          <p:cNvPr id="2" name="图片 1">
            <a:extLst>
              <a:ext uri="{FF2B5EF4-FFF2-40B4-BE49-F238E27FC236}">
                <a16:creationId xmlns:a16="http://schemas.microsoft.com/office/drawing/2014/main" id="{349BEC91-9746-4F65-820F-094A9072ECE6}"/>
              </a:ext>
            </a:extLst>
          </p:cNvPr>
          <p:cNvPicPr>
            <a:picLocks noChangeAspect="1"/>
          </p:cNvPicPr>
          <p:nvPr/>
        </p:nvPicPr>
        <p:blipFill>
          <a:blip r:embed="rId3"/>
          <a:stretch>
            <a:fillRect/>
          </a:stretch>
        </p:blipFill>
        <p:spPr>
          <a:xfrm>
            <a:off x="769930" y="3447155"/>
            <a:ext cx="5084770" cy="2971866"/>
          </a:xfrm>
          <a:prstGeom prst="rect">
            <a:avLst/>
          </a:prstGeom>
        </p:spPr>
      </p:pic>
      <p:pic>
        <p:nvPicPr>
          <p:cNvPr id="3" name="图片 2">
            <a:extLst>
              <a:ext uri="{FF2B5EF4-FFF2-40B4-BE49-F238E27FC236}">
                <a16:creationId xmlns:a16="http://schemas.microsoft.com/office/drawing/2014/main" id="{7FCCEF3A-7CB7-4A86-B87B-F11D0943AAF1}"/>
              </a:ext>
            </a:extLst>
          </p:cNvPr>
          <p:cNvPicPr>
            <a:picLocks noChangeAspect="1"/>
          </p:cNvPicPr>
          <p:nvPr/>
        </p:nvPicPr>
        <p:blipFill>
          <a:blip r:embed="rId4"/>
          <a:stretch>
            <a:fillRect/>
          </a:stretch>
        </p:blipFill>
        <p:spPr>
          <a:xfrm>
            <a:off x="6096000" y="3447179"/>
            <a:ext cx="4869106" cy="2971841"/>
          </a:xfrm>
          <a:prstGeom prst="rect">
            <a:avLst/>
          </a:prstGeom>
        </p:spPr>
      </p:pic>
      <p:sp>
        <p:nvSpPr>
          <p:cNvPr id="45" name="TextBox 96">
            <a:extLst>
              <a:ext uri="{FF2B5EF4-FFF2-40B4-BE49-F238E27FC236}">
                <a16:creationId xmlns:a16="http://schemas.microsoft.com/office/drawing/2014/main" id="{4B4B5245-B2AF-4355-9585-2240F80AF4AA}"/>
              </a:ext>
            </a:extLst>
          </p:cNvPr>
          <p:cNvSpPr txBox="1"/>
          <p:nvPr/>
        </p:nvSpPr>
        <p:spPr>
          <a:xfrm>
            <a:off x="738083" y="2239448"/>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）添加分校</a:t>
            </a:r>
          </a:p>
        </p:txBody>
      </p:sp>
      <p:sp>
        <p:nvSpPr>
          <p:cNvPr id="13" name="TextBox 97">
            <a:extLst>
              <a:ext uri="{FF2B5EF4-FFF2-40B4-BE49-F238E27FC236}">
                <a16:creationId xmlns:a16="http://schemas.microsoft.com/office/drawing/2014/main" id="{6B1459E8-F130-4750-9631-8DAC631C6934}"/>
              </a:ext>
            </a:extLst>
          </p:cNvPr>
          <p:cNvSpPr txBox="1"/>
          <p:nvPr/>
        </p:nvSpPr>
        <p:spPr>
          <a:xfrm>
            <a:off x="769930" y="2874188"/>
            <a:ext cx="8362305"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总校区应用管理员可以添加分校区</a:t>
            </a:r>
            <a:endParaRPr lang="en-US" altLang="zh-CN" sz="1300" kern="0" dirty="0">
              <a:solidFill>
                <a:srgbClr val="000000">
                  <a:lumMod val="65000"/>
                  <a:lumOff val="35000"/>
                </a:srgbClr>
              </a:solidFill>
            </a:endParaRPr>
          </a:p>
        </p:txBody>
      </p:sp>
      <p:sp>
        <p:nvSpPr>
          <p:cNvPr id="14" name="文本框 38">
            <a:extLst>
              <a:ext uri="{FF2B5EF4-FFF2-40B4-BE49-F238E27FC236}">
                <a16:creationId xmlns:a16="http://schemas.microsoft.com/office/drawing/2014/main" id="{D5AAFD45-60B2-47C1-A767-8CCCDE1DF99B}"/>
              </a:ext>
            </a:extLst>
          </p:cNvPr>
          <p:cNvSpPr txBox="1"/>
          <p:nvPr/>
        </p:nvSpPr>
        <p:spPr>
          <a:xfrm>
            <a:off x="9937768" y="345406"/>
            <a:ext cx="1980029"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应用管理员</a:t>
            </a:r>
          </a:p>
        </p:txBody>
      </p:sp>
    </p:spTree>
  </p:cSld>
  <p:clrMapOvr>
    <a:masterClrMapping/>
  </p:clrMapOvr>
  <mc:AlternateContent xmlns:mc="http://schemas.openxmlformats.org/markup-compatibility/2006" xmlns:p14="http://schemas.microsoft.com/office/powerpoint/2010/main">
    <mc:Choice Requires="p14">
      <p:transition spd="slow" p14:dur="1200" advTm="10148">
        <p14:flip dir="l"/>
      </p:transition>
    </mc:Choice>
    <mc:Fallback xmlns="">
      <p:transition spd="slow" advTm="101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right)">
                                      <p:cBhvr>
                                        <p:cTn id="10" dur="500"/>
                                        <p:tgtEl>
                                          <p:spTgt spid="4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45"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93AE06CE-97F3-435D-A503-70976B68189D}"/>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00BE16BC-89D2-4E54-902B-8B49A11F1E8E}"/>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9CBDD329-A535-428C-A925-1A127EF26D3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EB39C059-7546-4615-99D8-D79A5A0162C7}"/>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F2FBF330-B257-490A-89E1-AB2C55565F43}"/>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7AEA5AC1-A926-4397-8215-8C6536231E37}"/>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BD077515-F542-4BF2-868B-CAD52FFBEF9E}"/>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5F32684E-BDBA-44F9-BB9B-641A00628AC5}"/>
              </a:ext>
            </a:extLst>
          </p:cNvPr>
          <p:cNvPicPr>
            <a:picLocks noChangeAspect="1"/>
          </p:cNvPicPr>
          <p:nvPr/>
        </p:nvPicPr>
        <p:blipFill>
          <a:blip r:embed="rId2"/>
          <a:stretch>
            <a:fillRect/>
          </a:stretch>
        </p:blipFill>
        <p:spPr>
          <a:xfrm>
            <a:off x="799698" y="2732775"/>
            <a:ext cx="7509416" cy="3868696"/>
          </a:xfrm>
          <a:prstGeom prst="rect">
            <a:avLst/>
          </a:prstGeom>
        </p:spPr>
      </p:pic>
      <p:sp>
        <p:nvSpPr>
          <p:cNvPr id="10" name="TextBox 96">
            <a:extLst>
              <a:ext uri="{FF2B5EF4-FFF2-40B4-BE49-F238E27FC236}">
                <a16:creationId xmlns:a16="http://schemas.microsoft.com/office/drawing/2014/main" id="{8E509B47-C64A-4D8F-89B9-407BBD54A2D5}"/>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22</a:t>
            </a:r>
            <a:r>
              <a:rPr lang="zh-CN" altLang="en-US" b="1" dirty="0">
                <a:solidFill>
                  <a:srgbClr val="314371"/>
                </a:solidFill>
                <a:latin typeface="微软雅黑" panose="020B0503020204020204" charset="-122"/>
              </a:rPr>
              <a:t>、选课分班（高中）</a:t>
            </a:r>
          </a:p>
        </p:txBody>
      </p:sp>
      <p:sp>
        <p:nvSpPr>
          <p:cNvPr id="11" name="TextBox 96">
            <a:extLst>
              <a:ext uri="{FF2B5EF4-FFF2-40B4-BE49-F238E27FC236}">
                <a16:creationId xmlns:a16="http://schemas.microsoft.com/office/drawing/2014/main" id="{18B25961-9A42-4DD2-BFDE-CF46A6487E95}"/>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）分班列表</a:t>
            </a:r>
          </a:p>
        </p:txBody>
      </p:sp>
      <p:sp>
        <p:nvSpPr>
          <p:cNvPr id="12" name="文本框 38">
            <a:extLst>
              <a:ext uri="{FF2B5EF4-FFF2-40B4-BE49-F238E27FC236}">
                <a16:creationId xmlns:a16="http://schemas.microsoft.com/office/drawing/2014/main" id="{DCF4AF2F-8624-422E-9E4A-4609580B3F2F}"/>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0201654F-EC17-435A-A491-016C5277C651}"/>
              </a:ext>
            </a:extLst>
          </p:cNvPr>
          <p:cNvSpPr txBox="1"/>
          <p:nvPr/>
        </p:nvSpPr>
        <p:spPr>
          <a:xfrm>
            <a:off x="769930" y="2416222"/>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选择待分班状态的班级点击分班进行分班</a:t>
            </a:r>
          </a:p>
        </p:txBody>
      </p:sp>
    </p:spTree>
    <p:extLst>
      <p:ext uri="{BB962C8B-B14F-4D97-AF65-F5344CB8AC3E}">
        <p14:creationId xmlns:p14="http://schemas.microsoft.com/office/powerpoint/2010/main" val="414453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E16B85-2F16-4FE0-962D-6892D8529C6D}"/>
              </a:ext>
            </a:extLst>
          </p:cNvPr>
          <p:cNvPicPr>
            <a:picLocks noChangeAspect="1"/>
          </p:cNvPicPr>
          <p:nvPr/>
        </p:nvPicPr>
        <p:blipFill>
          <a:blip r:embed="rId2"/>
          <a:stretch>
            <a:fillRect/>
          </a:stretch>
        </p:blipFill>
        <p:spPr>
          <a:xfrm>
            <a:off x="769930" y="2747442"/>
            <a:ext cx="6001931" cy="3981988"/>
          </a:xfrm>
          <a:prstGeom prst="rect">
            <a:avLst/>
          </a:prstGeom>
        </p:spPr>
      </p:pic>
      <p:sp>
        <p:nvSpPr>
          <p:cNvPr id="3" name="梯形 2">
            <a:extLst>
              <a:ext uri="{FF2B5EF4-FFF2-40B4-BE49-F238E27FC236}">
                <a16:creationId xmlns:a16="http://schemas.microsoft.com/office/drawing/2014/main" id="{C4FF213C-9363-46F6-84CB-A88489167A9D}"/>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4" name="组合 3">
            <a:extLst>
              <a:ext uri="{FF2B5EF4-FFF2-40B4-BE49-F238E27FC236}">
                <a16:creationId xmlns:a16="http://schemas.microsoft.com/office/drawing/2014/main" id="{3D532397-A653-4B15-B318-A5D1D0D5821A}"/>
              </a:ext>
            </a:extLst>
          </p:cNvPr>
          <p:cNvGrpSpPr/>
          <p:nvPr/>
        </p:nvGrpSpPr>
        <p:grpSpPr>
          <a:xfrm>
            <a:off x="607853" y="286420"/>
            <a:ext cx="392005" cy="582206"/>
            <a:chOff x="2437632" y="1965988"/>
            <a:chExt cx="1529173" cy="2271132"/>
          </a:xfrm>
          <a:solidFill>
            <a:srgbClr val="314371"/>
          </a:solidFill>
        </p:grpSpPr>
        <p:sp>
          <p:nvSpPr>
            <p:cNvPr id="5" name="Freeform 5">
              <a:extLst>
                <a:ext uri="{FF2B5EF4-FFF2-40B4-BE49-F238E27FC236}">
                  <a16:creationId xmlns:a16="http://schemas.microsoft.com/office/drawing/2014/main" id="{7F6D7BAE-8FFD-4031-A3D0-BB69D7F5C8CD}"/>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6">
              <a:extLst>
                <a:ext uri="{FF2B5EF4-FFF2-40B4-BE49-F238E27FC236}">
                  <a16:creationId xmlns:a16="http://schemas.microsoft.com/office/drawing/2014/main" id="{55576E78-AC23-4875-91EE-A7154AB92E1A}"/>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7" name="Freeform 7">
              <a:extLst>
                <a:ext uri="{FF2B5EF4-FFF2-40B4-BE49-F238E27FC236}">
                  <a16:creationId xmlns:a16="http://schemas.microsoft.com/office/drawing/2014/main" id="{EB248890-7AEE-4AD5-A6EB-51BABBF42AFD}"/>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8" name="文本框 38">
            <a:extLst>
              <a:ext uri="{FF2B5EF4-FFF2-40B4-BE49-F238E27FC236}">
                <a16:creationId xmlns:a16="http://schemas.microsoft.com/office/drawing/2014/main" id="{BFB0F6EC-1484-4DEF-B764-15A23646C784}"/>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9" name="直接连接符 8">
            <a:extLst>
              <a:ext uri="{FF2B5EF4-FFF2-40B4-BE49-F238E27FC236}">
                <a16:creationId xmlns:a16="http://schemas.microsoft.com/office/drawing/2014/main" id="{0B57A00A-5CAD-4183-9446-CF0C85DCE902}"/>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0" name="TextBox 96">
            <a:extLst>
              <a:ext uri="{FF2B5EF4-FFF2-40B4-BE49-F238E27FC236}">
                <a16:creationId xmlns:a16="http://schemas.microsoft.com/office/drawing/2014/main" id="{CA843859-07D2-4CF5-B9F2-C5566E5A498A}"/>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22</a:t>
            </a:r>
            <a:r>
              <a:rPr lang="zh-CN" altLang="en-US" b="1" dirty="0">
                <a:solidFill>
                  <a:srgbClr val="314371"/>
                </a:solidFill>
                <a:latin typeface="微软雅黑" panose="020B0503020204020204" charset="-122"/>
              </a:rPr>
              <a:t>、选课分班（高中）</a:t>
            </a:r>
          </a:p>
        </p:txBody>
      </p:sp>
      <p:sp>
        <p:nvSpPr>
          <p:cNvPr id="11" name="TextBox 96">
            <a:extLst>
              <a:ext uri="{FF2B5EF4-FFF2-40B4-BE49-F238E27FC236}">
                <a16:creationId xmlns:a16="http://schemas.microsoft.com/office/drawing/2014/main" id="{9E857CB0-709B-49EE-9CE9-B53017C13C3B}"/>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）班级分配</a:t>
            </a:r>
          </a:p>
        </p:txBody>
      </p:sp>
      <p:sp>
        <p:nvSpPr>
          <p:cNvPr id="12" name="文本框 38">
            <a:extLst>
              <a:ext uri="{FF2B5EF4-FFF2-40B4-BE49-F238E27FC236}">
                <a16:creationId xmlns:a16="http://schemas.microsoft.com/office/drawing/2014/main" id="{82520078-A688-4C42-A93A-3447E9298B90}"/>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2E5212C7-35CE-4A90-85AA-109F6A2D13A4}"/>
              </a:ext>
            </a:extLst>
          </p:cNvPr>
          <p:cNvSpPr txBox="1"/>
          <p:nvPr/>
        </p:nvSpPr>
        <p:spPr>
          <a:xfrm>
            <a:off x="769930" y="2416222"/>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选择左侧学生点击右侧添加按钮便可添加到本班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支持按性别分的自动分班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提交</a:t>
            </a:r>
          </a:p>
        </p:txBody>
      </p:sp>
    </p:spTree>
    <p:extLst>
      <p:ext uri="{BB962C8B-B14F-4D97-AF65-F5344CB8AC3E}">
        <p14:creationId xmlns:p14="http://schemas.microsoft.com/office/powerpoint/2010/main" val="29114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a:extLst>
              <a:ext uri="{FF2B5EF4-FFF2-40B4-BE49-F238E27FC236}">
                <a16:creationId xmlns:a16="http://schemas.microsoft.com/office/drawing/2014/main" id="{CFB76B1C-BF3D-43D9-96ED-208A77645BC5}"/>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22</a:t>
            </a:r>
            <a:r>
              <a:rPr lang="zh-CN" altLang="en-US" b="1" dirty="0">
                <a:solidFill>
                  <a:srgbClr val="314371"/>
                </a:solidFill>
                <a:latin typeface="微软雅黑" panose="020B0503020204020204" charset="-122"/>
              </a:rPr>
              <a:t>、分班（高中）</a:t>
            </a:r>
          </a:p>
        </p:txBody>
      </p:sp>
      <p:sp>
        <p:nvSpPr>
          <p:cNvPr id="3" name="TextBox 96">
            <a:extLst>
              <a:ext uri="{FF2B5EF4-FFF2-40B4-BE49-F238E27FC236}">
                <a16:creationId xmlns:a16="http://schemas.microsoft.com/office/drawing/2014/main" id="{5850550F-08B3-4913-81DE-B78E2798EAE6}"/>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3</a:t>
            </a:r>
            <a:r>
              <a:rPr lang="zh-CN" altLang="en-US" b="1" dirty="0">
                <a:solidFill>
                  <a:srgbClr val="314371"/>
                </a:solidFill>
                <a:latin typeface="微软雅黑" panose="020B0503020204020204" charset="-122"/>
              </a:rPr>
              <a:t>）审核分班</a:t>
            </a:r>
          </a:p>
        </p:txBody>
      </p:sp>
      <p:sp>
        <p:nvSpPr>
          <p:cNvPr id="4" name="梯形 2">
            <a:extLst>
              <a:ext uri="{FF2B5EF4-FFF2-40B4-BE49-F238E27FC236}">
                <a16:creationId xmlns:a16="http://schemas.microsoft.com/office/drawing/2014/main" id="{316A7B67-6FC0-4030-906E-3FEBD3FCC786}"/>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5" name="组合 4">
            <a:extLst>
              <a:ext uri="{FF2B5EF4-FFF2-40B4-BE49-F238E27FC236}">
                <a16:creationId xmlns:a16="http://schemas.microsoft.com/office/drawing/2014/main" id="{D33C2859-2CDE-427D-843C-1A947C75F24A}"/>
              </a:ext>
            </a:extLst>
          </p:cNvPr>
          <p:cNvGrpSpPr/>
          <p:nvPr/>
        </p:nvGrpSpPr>
        <p:grpSpPr>
          <a:xfrm>
            <a:off x="607853" y="286420"/>
            <a:ext cx="392005" cy="582206"/>
            <a:chOff x="2437632" y="1965988"/>
            <a:chExt cx="1529173" cy="2271132"/>
          </a:xfrm>
          <a:solidFill>
            <a:srgbClr val="314371"/>
          </a:solidFill>
        </p:grpSpPr>
        <p:sp>
          <p:nvSpPr>
            <p:cNvPr id="6" name="Freeform 5">
              <a:extLst>
                <a:ext uri="{FF2B5EF4-FFF2-40B4-BE49-F238E27FC236}">
                  <a16:creationId xmlns:a16="http://schemas.microsoft.com/office/drawing/2014/main" id="{B9C31999-4A72-42A9-A8C9-549F8712BC2A}"/>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7" name="Freeform 6">
              <a:extLst>
                <a:ext uri="{FF2B5EF4-FFF2-40B4-BE49-F238E27FC236}">
                  <a16:creationId xmlns:a16="http://schemas.microsoft.com/office/drawing/2014/main" id="{8265D5B2-852E-45CF-AFB9-C280D515B35D}"/>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8" name="Freeform 7">
              <a:extLst>
                <a:ext uri="{FF2B5EF4-FFF2-40B4-BE49-F238E27FC236}">
                  <a16:creationId xmlns:a16="http://schemas.microsoft.com/office/drawing/2014/main" id="{099F0064-EE68-438E-BD2A-B1C28DA03254}"/>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9" name="文本框 38">
            <a:extLst>
              <a:ext uri="{FF2B5EF4-FFF2-40B4-BE49-F238E27FC236}">
                <a16:creationId xmlns:a16="http://schemas.microsoft.com/office/drawing/2014/main" id="{19F6D4F8-87C5-4C4F-9E59-AA48B97F7732}"/>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10" name="直接连接符 9">
            <a:extLst>
              <a:ext uri="{FF2B5EF4-FFF2-40B4-BE49-F238E27FC236}">
                <a16:creationId xmlns:a16="http://schemas.microsoft.com/office/drawing/2014/main" id="{D648AFB9-9093-4ECB-8550-EA31532D4B4D}"/>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11" name="图片 10">
            <a:extLst>
              <a:ext uri="{FF2B5EF4-FFF2-40B4-BE49-F238E27FC236}">
                <a16:creationId xmlns:a16="http://schemas.microsoft.com/office/drawing/2014/main" id="{B5CA3256-524C-4EB3-9CD9-3579C6891C6D}"/>
              </a:ext>
            </a:extLst>
          </p:cNvPr>
          <p:cNvPicPr>
            <a:picLocks noChangeAspect="1"/>
          </p:cNvPicPr>
          <p:nvPr/>
        </p:nvPicPr>
        <p:blipFill>
          <a:blip r:embed="rId2"/>
          <a:stretch>
            <a:fillRect/>
          </a:stretch>
        </p:blipFill>
        <p:spPr>
          <a:xfrm>
            <a:off x="799697" y="2848872"/>
            <a:ext cx="7297003" cy="3817240"/>
          </a:xfrm>
          <a:prstGeom prst="rect">
            <a:avLst/>
          </a:prstGeom>
        </p:spPr>
      </p:pic>
      <p:sp>
        <p:nvSpPr>
          <p:cNvPr id="12" name="文本框 38">
            <a:extLst>
              <a:ext uri="{FF2B5EF4-FFF2-40B4-BE49-F238E27FC236}">
                <a16:creationId xmlns:a16="http://schemas.microsoft.com/office/drawing/2014/main" id="{19CEF1E8-15F1-4508-83B6-89B2EA6525EA}"/>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E988E3AE-46AB-4540-930A-0C5BEE3BA380}"/>
              </a:ext>
            </a:extLst>
          </p:cNvPr>
          <p:cNvSpPr txBox="1"/>
          <p:nvPr/>
        </p:nvSpPr>
        <p:spPr>
          <a:xfrm>
            <a:off x="769930" y="2416222"/>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分班成功后</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教务人员进行审核</a:t>
            </a:r>
          </a:p>
        </p:txBody>
      </p:sp>
    </p:spTree>
    <p:extLst>
      <p:ext uri="{BB962C8B-B14F-4D97-AF65-F5344CB8AC3E}">
        <p14:creationId xmlns:p14="http://schemas.microsoft.com/office/powerpoint/2010/main" val="39565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a:extLst>
              <a:ext uri="{FF2B5EF4-FFF2-40B4-BE49-F238E27FC236}">
                <a16:creationId xmlns:a16="http://schemas.microsoft.com/office/drawing/2014/main" id="{ECFF3914-E195-433D-B552-7EB3E9A3C4F8}"/>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4" name="组合 3">
            <a:extLst>
              <a:ext uri="{FF2B5EF4-FFF2-40B4-BE49-F238E27FC236}">
                <a16:creationId xmlns:a16="http://schemas.microsoft.com/office/drawing/2014/main" id="{E739BFD9-9AFC-4BAD-A8C7-E5D1418044A4}"/>
              </a:ext>
            </a:extLst>
          </p:cNvPr>
          <p:cNvGrpSpPr/>
          <p:nvPr/>
        </p:nvGrpSpPr>
        <p:grpSpPr>
          <a:xfrm>
            <a:off x="607853" y="286420"/>
            <a:ext cx="392005" cy="582206"/>
            <a:chOff x="2437632" y="1965988"/>
            <a:chExt cx="1529173" cy="2271132"/>
          </a:xfrm>
          <a:solidFill>
            <a:srgbClr val="314371"/>
          </a:solidFill>
        </p:grpSpPr>
        <p:sp>
          <p:nvSpPr>
            <p:cNvPr id="5" name="Freeform 5">
              <a:extLst>
                <a:ext uri="{FF2B5EF4-FFF2-40B4-BE49-F238E27FC236}">
                  <a16:creationId xmlns:a16="http://schemas.microsoft.com/office/drawing/2014/main" id="{E647FB8F-7083-49F8-9BA4-11444199D7A8}"/>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6">
              <a:extLst>
                <a:ext uri="{FF2B5EF4-FFF2-40B4-BE49-F238E27FC236}">
                  <a16:creationId xmlns:a16="http://schemas.microsoft.com/office/drawing/2014/main" id="{41DF04C0-5366-4406-BB65-A852085A31E0}"/>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7" name="Freeform 7">
              <a:extLst>
                <a:ext uri="{FF2B5EF4-FFF2-40B4-BE49-F238E27FC236}">
                  <a16:creationId xmlns:a16="http://schemas.microsoft.com/office/drawing/2014/main" id="{AD850B34-A67E-4EFF-A626-57167FB49F86}"/>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8" name="文本框 38">
            <a:extLst>
              <a:ext uri="{FF2B5EF4-FFF2-40B4-BE49-F238E27FC236}">
                <a16:creationId xmlns:a16="http://schemas.microsoft.com/office/drawing/2014/main" id="{BD6FCE56-5636-4B0D-8EEC-A3370BF7943F}"/>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9" name="直接连接符 8">
            <a:extLst>
              <a:ext uri="{FF2B5EF4-FFF2-40B4-BE49-F238E27FC236}">
                <a16:creationId xmlns:a16="http://schemas.microsoft.com/office/drawing/2014/main" id="{B2728922-D56B-47C4-8AF2-C14807D03F45}"/>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10" name="图片 9">
            <a:extLst>
              <a:ext uri="{FF2B5EF4-FFF2-40B4-BE49-F238E27FC236}">
                <a16:creationId xmlns:a16="http://schemas.microsoft.com/office/drawing/2014/main" id="{628E7ACE-4E0E-4027-B22B-AAD7AC2D5690}"/>
              </a:ext>
            </a:extLst>
          </p:cNvPr>
          <p:cNvPicPr>
            <a:picLocks noChangeAspect="1"/>
          </p:cNvPicPr>
          <p:nvPr/>
        </p:nvPicPr>
        <p:blipFill>
          <a:blip r:embed="rId2"/>
          <a:stretch>
            <a:fillRect/>
          </a:stretch>
        </p:blipFill>
        <p:spPr>
          <a:xfrm>
            <a:off x="769930" y="2067442"/>
            <a:ext cx="9291521" cy="4215137"/>
          </a:xfrm>
          <a:prstGeom prst="rect">
            <a:avLst/>
          </a:prstGeom>
        </p:spPr>
      </p:pic>
      <p:sp>
        <p:nvSpPr>
          <p:cNvPr id="11" name="TextBox 96">
            <a:extLst>
              <a:ext uri="{FF2B5EF4-FFF2-40B4-BE49-F238E27FC236}">
                <a16:creationId xmlns:a16="http://schemas.microsoft.com/office/drawing/2014/main" id="{FEB32E5E-D2B1-44F7-9537-FF54B764ABDF}"/>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23</a:t>
            </a:r>
            <a:r>
              <a:rPr lang="zh-CN" altLang="en-US" b="1" dirty="0">
                <a:solidFill>
                  <a:srgbClr val="314371"/>
                </a:solidFill>
                <a:latin typeface="微软雅黑" panose="020B0503020204020204" charset="-122"/>
              </a:rPr>
              <a:t>、授课计划（高中、小学）（中小学先添加授课计划即可分班）</a:t>
            </a:r>
          </a:p>
        </p:txBody>
      </p:sp>
      <p:sp>
        <p:nvSpPr>
          <p:cNvPr id="12" name="文本框 38">
            <a:extLst>
              <a:ext uri="{FF2B5EF4-FFF2-40B4-BE49-F238E27FC236}">
                <a16:creationId xmlns:a16="http://schemas.microsoft.com/office/drawing/2014/main" id="{0E65B4C8-3350-42A2-9663-F79246AC6A7C}"/>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D6F3EEB7-74DD-453C-B999-EED1B0E16C6A}"/>
              </a:ext>
            </a:extLst>
          </p:cNvPr>
          <p:cNvSpPr txBox="1"/>
          <p:nvPr/>
        </p:nvSpPr>
        <p:spPr>
          <a:xfrm>
            <a:off x="769930" y="172710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选择左侧班级进行添加授课计划</a:t>
            </a:r>
          </a:p>
        </p:txBody>
      </p:sp>
    </p:spTree>
    <p:extLst>
      <p:ext uri="{BB962C8B-B14F-4D97-AF65-F5344CB8AC3E}">
        <p14:creationId xmlns:p14="http://schemas.microsoft.com/office/powerpoint/2010/main" val="3776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5F1CE483-46AF-4824-8899-9887617B6D31}"/>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04511F63-702B-4ED2-947E-8B79A7560F49}"/>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0E2ECB94-D749-48D3-821B-0D84FFAEE168}"/>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BC1649CF-3890-4CB4-9D29-CA3BD3E00D67}"/>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BFB6A3C7-1AAC-4510-AFBE-AA393F3A465C}"/>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A6AD0C32-9877-4C49-A752-D8C0FF494605}"/>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9EEA5118-45C0-421C-8B43-1EB42547E2B7}"/>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216FCA85-17DA-44E5-BCD0-19236C71CA04}"/>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24</a:t>
            </a:r>
            <a:r>
              <a:rPr lang="zh-CN" altLang="en-US" b="1" dirty="0">
                <a:solidFill>
                  <a:srgbClr val="314371"/>
                </a:solidFill>
                <a:latin typeface="微软雅黑" panose="020B0503020204020204" charset="-122"/>
              </a:rPr>
              <a:t>、排课</a:t>
            </a:r>
          </a:p>
        </p:txBody>
      </p:sp>
      <p:sp>
        <p:nvSpPr>
          <p:cNvPr id="10" name="TextBox 96">
            <a:extLst>
              <a:ext uri="{FF2B5EF4-FFF2-40B4-BE49-F238E27FC236}">
                <a16:creationId xmlns:a16="http://schemas.microsoft.com/office/drawing/2014/main" id="{0B3AE3D5-66FE-4685-8227-771ED75A5573}"/>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）新建课表</a:t>
            </a:r>
          </a:p>
        </p:txBody>
      </p:sp>
      <p:pic>
        <p:nvPicPr>
          <p:cNvPr id="11" name="图片 10">
            <a:extLst>
              <a:ext uri="{FF2B5EF4-FFF2-40B4-BE49-F238E27FC236}">
                <a16:creationId xmlns:a16="http://schemas.microsoft.com/office/drawing/2014/main" id="{56CAE307-4B8C-4BC5-8B61-7573D0318B91}"/>
              </a:ext>
            </a:extLst>
          </p:cNvPr>
          <p:cNvPicPr>
            <a:picLocks noChangeAspect="1"/>
          </p:cNvPicPr>
          <p:nvPr/>
        </p:nvPicPr>
        <p:blipFill>
          <a:blip r:embed="rId2"/>
          <a:stretch>
            <a:fillRect/>
          </a:stretch>
        </p:blipFill>
        <p:spPr>
          <a:xfrm>
            <a:off x="769930" y="2732167"/>
            <a:ext cx="4822487" cy="2867498"/>
          </a:xfrm>
          <a:prstGeom prst="rect">
            <a:avLst/>
          </a:prstGeom>
        </p:spPr>
      </p:pic>
      <p:pic>
        <p:nvPicPr>
          <p:cNvPr id="12" name="图片 11">
            <a:extLst>
              <a:ext uri="{FF2B5EF4-FFF2-40B4-BE49-F238E27FC236}">
                <a16:creationId xmlns:a16="http://schemas.microsoft.com/office/drawing/2014/main" id="{9F4F2D7B-0BF1-4C55-B118-10B796B6096A}"/>
              </a:ext>
            </a:extLst>
          </p:cNvPr>
          <p:cNvPicPr>
            <a:picLocks noChangeAspect="1"/>
          </p:cNvPicPr>
          <p:nvPr/>
        </p:nvPicPr>
        <p:blipFill>
          <a:blip r:embed="rId3"/>
          <a:stretch>
            <a:fillRect/>
          </a:stretch>
        </p:blipFill>
        <p:spPr>
          <a:xfrm>
            <a:off x="5817704" y="2732166"/>
            <a:ext cx="5748912" cy="2867495"/>
          </a:xfrm>
          <a:prstGeom prst="rect">
            <a:avLst/>
          </a:prstGeom>
        </p:spPr>
      </p:pic>
      <p:sp>
        <p:nvSpPr>
          <p:cNvPr id="13" name="文本框 38">
            <a:extLst>
              <a:ext uri="{FF2B5EF4-FFF2-40B4-BE49-F238E27FC236}">
                <a16:creationId xmlns:a16="http://schemas.microsoft.com/office/drawing/2014/main" id="{CCE0D9E1-EDBD-4CCB-AD17-578E098705B9}"/>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31614D3F-9540-4B88-8CD1-BAE0B5B6F128}"/>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创建课表</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选择学期、添加课表名称、设置节数</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确定添加课表</a:t>
            </a:r>
          </a:p>
        </p:txBody>
      </p:sp>
    </p:spTree>
    <p:extLst>
      <p:ext uri="{BB962C8B-B14F-4D97-AF65-F5344CB8AC3E}">
        <p14:creationId xmlns:p14="http://schemas.microsoft.com/office/powerpoint/2010/main" val="106545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AC5FE426-9525-4AE6-BE61-B456772AEA9B}"/>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671D1042-CA21-4DC3-B91D-A770EE00C17E}"/>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4E46907D-DA6B-46DD-8CFE-8FDBB64361D9}"/>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FFA59C0F-BA30-4625-A9C1-EAFE7ACC83D6}"/>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29A69FC9-0240-4BFA-97CE-87E279447F03}"/>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BDA87D22-237F-4FE6-9496-63EACD00D1AB}"/>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ED32A887-23A3-4EC9-8062-C444CB94E0F7}"/>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BD99BEC4-A314-4F65-9B9E-C288F94EBA42}"/>
              </a:ext>
            </a:extLst>
          </p:cNvPr>
          <p:cNvPicPr>
            <a:picLocks noChangeAspect="1"/>
          </p:cNvPicPr>
          <p:nvPr/>
        </p:nvPicPr>
        <p:blipFill>
          <a:blip r:embed="rId2"/>
          <a:stretch>
            <a:fillRect/>
          </a:stretch>
        </p:blipFill>
        <p:spPr>
          <a:xfrm>
            <a:off x="799696" y="2850059"/>
            <a:ext cx="5296303" cy="3603760"/>
          </a:xfrm>
          <a:prstGeom prst="rect">
            <a:avLst/>
          </a:prstGeom>
        </p:spPr>
      </p:pic>
      <p:pic>
        <p:nvPicPr>
          <p:cNvPr id="10" name="图片 9">
            <a:extLst>
              <a:ext uri="{FF2B5EF4-FFF2-40B4-BE49-F238E27FC236}">
                <a16:creationId xmlns:a16="http://schemas.microsoft.com/office/drawing/2014/main" id="{D0EC2C3B-1AD0-401E-8B13-91AF95514277}"/>
              </a:ext>
            </a:extLst>
          </p:cNvPr>
          <p:cNvPicPr>
            <a:picLocks noChangeAspect="1"/>
          </p:cNvPicPr>
          <p:nvPr/>
        </p:nvPicPr>
        <p:blipFill>
          <a:blip r:embed="rId3"/>
          <a:stretch>
            <a:fillRect/>
          </a:stretch>
        </p:blipFill>
        <p:spPr>
          <a:xfrm>
            <a:off x="6683814" y="2853706"/>
            <a:ext cx="5105470" cy="3652398"/>
          </a:xfrm>
          <a:prstGeom prst="rect">
            <a:avLst/>
          </a:prstGeom>
        </p:spPr>
      </p:pic>
      <p:sp>
        <p:nvSpPr>
          <p:cNvPr id="11" name="TextBox 96">
            <a:extLst>
              <a:ext uri="{FF2B5EF4-FFF2-40B4-BE49-F238E27FC236}">
                <a16:creationId xmlns:a16="http://schemas.microsoft.com/office/drawing/2014/main" id="{FB6A9796-B5E5-442D-B288-2646A047811A}"/>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24</a:t>
            </a:r>
            <a:r>
              <a:rPr lang="zh-CN" altLang="en-US" b="1" dirty="0">
                <a:solidFill>
                  <a:srgbClr val="314371"/>
                </a:solidFill>
                <a:latin typeface="微软雅黑" panose="020B0503020204020204" charset="-122"/>
              </a:rPr>
              <a:t>、排课</a:t>
            </a:r>
          </a:p>
        </p:txBody>
      </p:sp>
      <p:sp>
        <p:nvSpPr>
          <p:cNvPr id="12" name="TextBox 96">
            <a:extLst>
              <a:ext uri="{FF2B5EF4-FFF2-40B4-BE49-F238E27FC236}">
                <a16:creationId xmlns:a16="http://schemas.microsoft.com/office/drawing/2014/main" id="{CC2731F2-AA81-48B6-AFAC-9BC57DE43C1B}"/>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）新建课表</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节次时段设置、公共时段设置</a:t>
            </a:r>
          </a:p>
        </p:txBody>
      </p:sp>
      <p:sp>
        <p:nvSpPr>
          <p:cNvPr id="13" name="文本框 38">
            <a:extLst>
              <a:ext uri="{FF2B5EF4-FFF2-40B4-BE49-F238E27FC236}">
                <a16:creationId xmlns:a16="http://schemas.microsoft.com/office/drawing/2014/main" id="{0BB31EEE-3507-48DC-8DDF-3FB9CBE48FB4}"/>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4B3BD6EA-FC20-484B-96D6-E7D9275E5084}"/>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设置节次时间段，添加开始、结束时间</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设置公共时段，添加时段名称、选择时段位置、设置起止时间点击添加</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设置完成后保存课表</a:t>
            </a:r>
          </a:p>
        </p:txBody>
      </p:sp>
    </p:spTree>
    <p:extLst>
      <p:ext uri="{BB962C8B-B14F-4D97-AF65-F5344CB8AC3E}">
        <p14:creationId xmlns:p14="http://schemas.microsoft.com/office/powerpoint/2010/main" val="526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47E63326-6842-4123-A46C-2E4611B929D2}"/>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13DC8878-7EF8-4C9C-AB91-28C9CF9320A5}"/>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6BEAD530-705D-456E-96EF-C94DE5E8806B}"/>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4DB68808-60C8-4668-846D-EBD1BF3772FA}"/>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00833F08-014B-4EDD-A2B3-05B04B6E8ED3}"/>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671EB0B2-5B12-49B3-9442-CA3C189EB33D}"/>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17FA769B-5BA1-47D1-8C47-CB6F501BAEC6}"/>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EF2BD8F6-049C-476A-9B2C-171AFBC5C8B0}"/>
              </a:ext>
            </a:extLst>
          </p:cNvPr>
          <p:cNvPicPr>
            <a:picLocks noChangeAspect="1"/>
          </p:cNvPicPr>
          <p:nvPr/>
        </p:nvPicPr>
        <p:blipFill>
          <a:blip r:embed="rId2"/>
          <a:stretch>
            <a:fillRect/>
          </a:stretch>
        </p:blipFill>
        <p:spPr>
          <a:xfrm>
            <a:off x="799698" y="2953518"/>
            <a:ext cx="6581764" cy="3772915"/>
          </a:xfrm>
          <a:prstGeom prst="rect">
            <a:avLst/>
          </a:prstGeom>
        </p:spPr>
      </p:pic>
      <p:sp>
        <p:nvSpPr>
          <p:cNvPr id="11" name="TextBox 96">
            <a:extLst>
              <a:ext uri="{FF2B5EF4-FFF2-40B4-BE49-F238E27FC236}">
                <a16:creationId xmlns:a16="http://schemas.microsoft.com/office/drawing/2014/main" id="{A6E5B64B-D17A-468C-BD60-BDADD27DB19F}"/>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3</a:t>
            </a:r>
            <a:r>
              <a:rPr lang="zh-CN" altLang="en-US" b="1" dirty="0">
                <a:solidFill>
                  <a:srgbClr val="314371"/>
                </a:solidFill>
                <a:latin typeface="微软雅黑" panose="020B0503020204020204" charset="-122"/>
              </a:rPr>
              <a:t>）条件设置</a:t>
            </a:r>
          </a:p>
        </p:txBody>
      </p:sp>
      <p:sp>
        <p:nvSpPr>
          <p:cNvPr id="12" name="TextBox 96">
            <a:extLst>
              <a:ext uri="{FF2B5EF4-FFF2-40B4-BE49-F238E27FC236}">
                <a16:creationId xmlns:a16="http://schemas.microsoft.com/office/drawing/2014/main" id="{634823DB-9845-4BDB-B179-42816F416518}"/>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24</a:t>
            </a:r>
            <a:r>
              <a:rPr lang="zh-CN" altLang="en-US" b="1" dirty="0">
                <a:solidFill>
                  <a:srgbClr val="314371"/>
                </a:solidFill>
                <a:latin typeface="微软雅黑" panose="020B0503020204020204" charset="-122"/>
              </a:rPr>
              <a:t>、排课</a:t>
            </a:r>
          </a:p>
        </p:txBody>
      </p:sp>
      <p:sp>
        <p:nvSpPr>
          <p:cNvPr id="13" name="文本框 38">
            <a:extLst>
              <a:ext uri="{FF2B5EF4-FFF2-40B4-BE49-F238E27FC236}">
                <a16:creationId xmlns:a16="http://schemas.microsoft.com/office/drawing/2014/main" id="{01B8CCFB-DD30-49D9-9543-98E503366D1F}"/>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DEDD80C9-D20F-411A-98A3-76F5BF68EBB7}"/>
              </a:ext>
            </a:extLst>
          </p:cNvPr>
          <p:cNvSpPr txBox="1"/>
          <p:nvPr/>
        </p:nvSpPr>
        <p:spPr>
          <a:xfrm>
            <a:off x="769930" y="2323456"/>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设置排课条件</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选择班级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可以设置班级固排禁排、教职工固排禁排、场地固排禁排、教师特殊排课要求、课程特殊排课要求（固排禁排只需点击课表需要固排禁排位置即可，再次点击为取消固排禁排）</a:t>
            </a:r>
          </a:p>
        </p:txBody>
      </p:sp>
    </p:spTree>
    <p:extLst>
      <p:ext uri="{BB962C8B-B14F-4D97-AF65-F5344CB8AC3E}">
        <p14:creationId xmlns:p14="http://schemas.microsoft.com/office/powerpoint/2010/main" val="377434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F78D17E3-A4DB-46A7-808F-9773C7A6D875}"/>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39C8A57A-935D-4DA2-B0E6-D7D0BE4AFFF7}"/>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9E9A5553-1A63-4218-9278-56EE68AFB8F3}"/>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450EDD4B-CE97-4588-BBD5-32A6B2B897FA}"/>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2F187B6F-C927-4587-A9AA-2F8A9A67FDFF}"/>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D577E4CF-7FEB-46E7-B1B2-E2A552F64C0F}"/>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02A9A802-22BB-4C25-A2D4-2530655821D4}"/>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0" name="TextBox 96">
            <a:extLst>
              <a:ext uri="{FF2B5EF4-FFF2-40B4-BE49-F238E27FC236}">
                <a16:creationId xmlns:a16="http://schemas.microsoft.com/office/drawing/2014/main" id="{97537AA4-6A44-417D-AD4E-0B9D61BCBAD2}"/>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4</a:t>
            </a:r>
            <a:r>
              <a:rPr lang="zh-CN" altLang="en-US" b="1" dirty="0">
                <a:solidFill>
                  <a:srgbClr val="314371"/>
                </a:solidFill>
                <a:latin typeface="微软雅黑" panose="020B0503020204020204" charset="-122"/>
              </a:rPr>
              <a:t>）自动排课</a:t>
            </a:r>
          </a:p>
        </p:txBody>
      </p:sp>
      <p:pic>
        <p:nvPicPr>
          <p:cNvPr id="11" name="图片 10">
            <a:extLst>
              <a:ext uri="{FF2B5EF4-FFF2-40B4-BE49-F238E27FC236}">
                <a16:creationId xmlns:a16="http://schemas.microsoft.com/office/drawing/2014/main" id="{5D522712-B653-4012-957B-DB4633E5BD3C}"/>
              </a:ext>
            </a:extLst>
          </p:cNvPr>
          <p:cNvPicPr>
            <a:picLocks noChangeAspect="1"/>
          </p:cNvPicPr>
          <p:nvPr/>
        </p:nvPicPr>
        <p:blipFill>
          <a:blip r:embed="rId2"/>
          <a:stretch>
            <a:fillRect/>
          </a:stretch>
        </p:blipFill>
        <p:spPr>
          <a:xfrm>
            <a:off x="769930" y="2713374"/>
            <a:ext cx="6770557" cy="3998475"/>
          </a:xfrm>
          <a:prstGeom prst="rect">
            <a:avLst/>
          </a:prstGeom>
        </p:spPr>
      </p:pic>
      <p:sp>
        <p:nvSpPr>
          <p:cNvPr id="12" name="TextBox 96">
            <a:extLst>
              <a:ext uri="{FF2B5EF4-FFF2-40B4-BE49-F238E27FC236}">
                <a16:creationId xmlns:a16="http://schemas.microsoft.com/office/drawing/2014/main" id="{E4BB322B-C6CE-46DF-B3A5-DA55B8D7DA8A}"/>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24</a:t>
            </a:r>
            <a:r>
              <a:rPr lang="zh-CN" altLang="en-US" b="1" dirty="0">
                <a:solidFill>
                  <a:srgbClr val="314371"/>
                </a:solidFill>
                <a:latin typeface="微软雅黑" panose="020B0503020204020204" charset="-122"/>
              </a:rPr>
              <a:t>、排课</a:t>
            </a:r>
          </a:p>
        </p:txBody>
      </p:sp>
      <p:sp>
        <p:nvSpPr>
          <p:cNvPr id="13" name="文本框 38">
            <a:extLst>
              <a:ext uri="{FF2B5EF4-FFF2-40B4-BE49-F238E27FC236}">
                <a16:creationId xmlns:a16="http://schemas.microsoft.com/office/drawing/2014/main" id="{EBE62817-BF20-4506-B43E-CC181901D4AE}"/>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F743F2C4-1EC3-4DAD-B36C-1CAF5C7ABCAB}"/>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选择设置好条件的班级进行自动排课的选项设置</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开始进行自动排课</a:t>
            </a:r>
          </a:p>
        </p:txBody>
      </p:sp>
    </p:spTree>
    <p:extLst>
      <p:ext uri="{BB962C8B-B14F-4D97-AF65-F5344CB8AC3E}">
        <p14:creationId xmlns:p14="http://schemas.microsoft.com/office/powerpoint/2010/main" val="186688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4722A9C2-AA9D-4B98-B9C3-AF14E64125D9}"/>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F6C6E890-8FAE-4B02-8000-9391EE991E90}"/>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D7EA95BD-DFF3-48E5-8DA5-A21EC63B54B1}"/>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A42D33F2-0A83-49D2-9D7B-E17EAFE92A31}"/>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36698126-1E34-4EFC-A5C2-9E151145263E}"/>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1B121AE8-6C08-450A-8B31-3312EB1606CA}"/>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A89DD79C-226A-480A-92CD-AD4846ACCB67}"/>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0" name="TextBox 96">
            <a:extLst>
              <a:ext uri="{FF2B5EF4-FFF2-40B4-BE49-F238E27FC236}">
                <a16:creationId xmlns:a16="http://schemas.microsoft.com/office/drawing/2014/main" id="{599A17CA-5F63-45EB-B778-DEC6D5281E2B}"/>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5</a:t>
            </a:r>
            <a:r>
              <a:rPr lang="zh-CN" altLang="en-US" b="1" dirty="0">
                <a:solidFill>
                  <a:srgbClr val="314371"/>
                </a:solidFill>
                <a:latin typeface="微软雅黑" panose="020B0503020204020204" charset="-122"/>
              </a:rPr>
              <a:t>）课表查询</a:t>
            </a:r>
          </a:p>
        </p:txBody>
      </p:sp>
      <p:pic>
        <p:nvPicPr>
          <p:cNvPr id="11" name="图片 10">
            <a:extLst>
              <a:ext uri="{FF2B5EF4-FFF2-40B4-BE49-F238E27FC236}">
                <a16:creationId xmlns:a16="http://schemas.microsoft.com/office/drawing/2014/main" id="{54DDCE92-DCC2-4F90-8622-FE7505DC78F8}"/>
              </a:ext>
            </a:extLst>
          </p:cNvPr>
          <p:cNvPicPr>
            <a:picLocks noChangeAspect="1"/>
          </p:cNvPicPr>
          <p:nvPr/>
        </p:nvPicPr>
        <p:blipFill>
          <a:blip r:embed="rId2"/>
          <a:stretch>
            <a:fillRect/>
          </a:stretch>
        </p:blipFill>
        <p:spPr>
          <a:xfrm>
            <a:off x="769930" y="2849217"/>
            <a:ext cx="6164779" cy="3911891"/>
          </a:xfrm>
          <a:prstGeom prst="rect">
            <a:avLst/>
          </a:prstGeom>
        </p:spPr>
      </p:pic>
      <p:sp>
        <p:nvSpPr>
          <p:cNvPr id="12" name="TextBox 96">
            <a:extLst>
              <a:ext uri="{FF2B5EF4-FFF2-40B4-BE49-F238E27FC236}">
                <a16:creationId xmlns:a16="http://schemas.microsoft.com/office/drawing/2014/main" id="{D6D3F3CF-B216-4290-88CA-7A8B7A475379}"/>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24</a:t>
            </a:r>
            <a:r>
              <a:rPr lang="zh-CN" altLang="en-US" b="1" dirty="0">
                <a:solidFill>
                  <a:srgbClr val="314371"/>
                </a:solidFill>
                <a:latin typeface="微软雅黑" panose="020B0503020204020204" charset="-122"/>
              </a:rPr>
              <a:t>、排课</a:t>
            </a:r>
          </a:p>
        </p:txBody>
      </p:sp>
      <p:sp>
        <p:nvSpPr>
          <p:cNvPr id="13" name="文本框 38">
            <a:extLst>
              <a:ext uri="{FF2B5EF4-FFF2-40B4-BE49-F238E27FC236}">
                <a16:creationId xmlns:a16="http://schemas.microsoft.com/office/drawing/2014/main" id="{FEC855DD-B368-46B3-B19D-C71B545E2143}"/>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11BE18DC-A364-484A-B48A-B368B9D9A4FB}"/>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排课完成后可在课表查询中查看</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选择排好课的班级进行查看</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同时可以查看到班级课表、教职工课表、场地课表</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支持打印课表功能</a:t>
            </a:r>
          </a:p>
        </p:txBody>
      </p:sp>
    </p:spTree>
    <p:extLst>
      <p:ext uri="{BB962C8B-B14F-4D97-AF65-F5344CB8AC3E}">
        <p14:creationId xmlns:p14="http://schemas.microsoft.com/office/powerpoint/2010/main" val="1302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F791636C-BBF2-466C-893D-E50AD41A3CF3}"/>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774FBE2E-220D-49F1-9441-5C2B4D654890}"/>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2A0FB9F3-9921-4D5B-A0F0-4705A659E15B}"/>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F346012C-1824-4667-A548-7F70D0368DD0}"/>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DC59698E-7B15-44F6-9D9A-3F94E2D5EDC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D5EF4EDB-C7AB-45B8-8528-1A8FFE92BC31}"/>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26B11074-220B-4659-BA60-0B62F052BD4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B82AD232-F388-4F82-AB0C-46437E89578D}"/>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0" name="TextBox 96">
            <a:extLst>
              <a:ext uri="{FF2B5EF4-FFF2-40B4-BE49-F238E27FC236}">
                <a16:creationId xmlns:a16="http://schemas.microsoft.com/office/drawing/2014/main" id="{A3813935-E32C-4247-B7CB-6A5EBF051390}"/>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）创建人才培养方案</a:t>
            </a:r>
          </a:p>
        </p:txBody>
      </p:sp>
      <p:sp>
        <p:nvSpPr>
          <p:cNvPr id="11" name="TextBox 96">
            <a:extLst>
              <a:ext uri="{FF2B5EF4-FFF2-40B4-BE49-F238E27FC236}">
                <a16:creationId xmlns:a16="http://schemas.microsoft.com/office/drawing/2014/main" id="{CA808825-F445-4309-832D-CF12C3BB5097}"/>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25</a:t>
            </a:r>
            <a:r>
              <a:rPr lang="zh-CN" altLang="en-US" b="1" dirty="0">
                <a:solidFill>
                  <a:srgbClr val="314371"/>
                </a:solidFill>
                <a:latin typeface="微软雅黑" panose="020B0503020204020204" charset="-122"/>
              </a:rPr>
              <a:t>、中职排课流程</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培养方案</a:t>
            </a:r>
          </a:p>
        </p:txBody>
      </p:sp>
      <p:sp>
        <p:nvSpPr>
          <p:cNvPr id="12" name="TextBox 97">
            <a:extLst>
              <a:ext uri="{FF2B5EF4-FFF2-40B4-BE49-F238E27FC236}">
                <a16:creationId xmlns:a16="http://schemas.microsoft.com/office/drawing/2014/main" id="{B04DEBC9-089B-4633-9BBF-5C811E428DD8}"/>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添加人才培养方案</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输入方案名称、选择专业、层次、学制等进行添加</a:t>
            </a:r>
          </a:p>
        </p:txBody>
      </p:sp>
      <p:pic>
        <p:nvPicPr>
          <p:cNvPr id="13" name="图片 12">
            <a:extLst>
              <a:ext uri="{FF2B5EF4-FFF2-40B4-BE49-F238E27FC236}">
                <a16:creationId xmlns:a16="http://schemas.microsoft.com/office/drawing/2014/main" id="{04834768-F995-452E-9B66-95B8A2C74C09}"/>
              </a:ext>
            </a:extLst>
          </p:cNvPr>
          <p:cNvPicPr>
            <a:picLocks noChangeAspect="1"/>
          </p:cNvPicPr>
          <p:nvPr/>
        </p:nvPicPr>
        <p:blipFill>
          <a:blip r:embed="rId2"/>
          <a:stretch>
            <a:fillRect/>
          </a:stretch>
        </p:blipFill>
        <p:spPr>
          <a:xfrm>
            <a:off x="769930" y="2861499"/>
            <a:ext cx="9858313" cy="3852301"/>
          </a:xfrm>
          <a:prstGeom prst="rect">
            <a:avLst/>
          </a:prstGeom>
        </p:spPr>
      </p:pic>
    </p:spTree>
    <p:extLst>
      <p:ext uri="{BB962C8B-B14F-4D97-AF65-F5344CB8AC3E}">
        <p14:creationId xmlns:p14="http://schemas.microsoft.com/office/powerpoint/2010/main" val="12514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55F25A3F-D122-4B09-8DB4-B9E4C580323F}"/>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EAAC8611-E245-4B94-A919-9AD22F602837}"/>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A047207E-65AA-49A6-B9AD-688E698AA791}"/>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106623BF-CBC1-4656-8083-8A9DFD8E1506}"/>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BABB3A58-7E46-4346-A7F5-31554E615E89}"/>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46017178-FA71-4068-B0AC-33CF5CE99E3D}"/>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1E76C590-8A4C-440E-98A0-F9C0257A1D07}"/>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A191715F-50DE-4028-AC76-3186FAEE91D0}"/>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、机构管理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机构设置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添加部门</a:t>
            </a:r>
          </a:p>
        </p:txBody>
      </p:sp>
      <p:pic>
        <p:nvPicPr>
          <p:cNvPr id="11" name="图片 10">
            <a:extLst>
              <a:ext uri="{FF2B5EF4-FFF2-40B4-BE49-F238E27FC236}">
                <a16:creationId xmlns:a16="http://schemas.microsoft.com/office/drawing/2014/main" id="{B3E23D65-08D0-42F7-859E-57625BB98AD6}"/>
              </a:ext>
            </a:extLst>
          </p:cNvPr>
          <p:cNvPicPr>
            <a:picLocks noChangeAspect="1"/>
          </p:cNvPicPr>
          <p:nvPr/>
        </p:nvPicPr>
        <p:blipFill>
          <a:blip r:embed="rId2"/>
          <a:stretch>
            <a:fillRect/>
          </a:stretch>
        </p:blipFill>
        <p:spPr>
          <a:xfrm>
            <a:off x="799697" y="3615059"/>
            <a:ext cx="5105803" cy="2827169"/>
          </a:xfrm>
          <a:prstGeom prst="rect">
            <a:avLst/>
          </a:prstGeom>
        </p:spPr>
      </p:pic>
      <p:pic>
        <p:nvPicPr>
          <p:cNvPr id="12" name="图片 11">
            <a:extLst>
              <a:ext uri="{FF2B5EF4-FFF2-40B4-BE49-F238E27FC236}">
                <a16:creationId xmlns:a16="http://schemas.microsoft.com/office/drawing/2014/main" id="{DE6EB991-58A2-40BF-BC79-850D06F5B07D}"/>
              </a:ext>
            </a:extLst>
          </p:cNvPr>
          <p:cNvPicPr>
            <a:picLocks noChangeAspect="1"/>
          </p:cNvPicPr>
          <p:nvPr/>
        </p:nvPicPr>
        <p:blipFill>
          <a:blip r:embed="rId3"/>
          <a:stretch>
            <a:fillRect/>
          </a:stretch>
        </p:blipFill>
        <p:spPr>
          <a:xfrm>
            <a:off x="6096000" y="3615095"/>
            <a:ext cx="5563801" cy="2826371"/>
          </a:xfrm>
          <a:prstGeom prst="rect">
            <a:avLst/>
          </a:prstGeom>
        </p:spPr>
      </p:pic>
      <p:sp>
        <p:nvSpPr>
          <p:cNvPr id="13" name="TextBox 96">
            <a:extLst>
              <a:ext uri="{FF2B5EF4-FFF2-40B4-BE49-F238E27FC236}">
                <a16:creationId xmlns:a16="http://schemas.microsoft.com/office/drawing/2014/main" id="{54C72DE1-1483-45A6-8988-BCAE898BEE37}"/>
              </a:ext>
            </a:extLst>
          </p:cNvPr>
          <p:cNvSpPr txBox="1"/>
          <p:nvPr/>
        </p:nvSpPr>
        <p:spPr>
          <a:xfrm>
            <a:off x="738083" y="2239448"/>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）添加部门</a:t>
            </a:r>
          </a:p>
        </p:txBody>
      </p:sp>
      <p:sp>
        <p:nvSpPr>
          <p:cNvPr id="14" name="TextBox 97">
            <a:extLst>
              <a:ext uri="{FF2B5EF4-FFF2-40B4-BE49-F238E27FC236}">
                <a16:creationId xmlns:a16="http://schemas.microsoft.com/office/drawing/2014/main" id="{C6FCD521-EA27-4A9B-9234-CD9542CFC09B}"/>
              </a:ext>
            </a:extLst>
          </p:cNvPr>
          <p:cNvSpPr txBox="1"/>
          <p:nvPr/>
        </p:nvSpPr>
        <p:spPr>
          <a:xfrm>
            <a:off x="769930" y="2874188"/>
            <a:ext cx="8362305"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应用管理员可以添加学校部门</a:t>
            </a:r>
            <a:endParaRPr lang="en-US" altLang="zh-CN" sz="1300" kern="0" dirty="0">
              <a:solidFill>
                <a:srgbClr val="000000">
                  <a:lumMod val="65000"/>
                  <a:lumOff val="35000"/>
                </a:srgbClr>
              </a:solidFill>
            </a:endParaRPr>
          </a:p>
        </p:txBody>
      </p:sp>
      <p:sp>
        <p:nvSpPr>
          <p:cNvPr id="15" name="文本框 38">
            <a:extLst>
              <a:ext uri="{FF2B5EF4-FFF2-40B4-BE49-F238E27FC236}">
                <a16:creationId xmlns:a16="http://schemas.microsoft.com/office/drawing/2014/main" id="{C6EA285C-E2CE-4421-BFBA-E075AA7D6EC0}"/>
              </a:ext>
            </a:extLst>
          </p:cNvPr>
          <p:cNvSpPr txBox="1"/>
          <p:nvPr/>
        </p:nvSpPr>
        <p:spPr>
          <a:xfrm>
            <a:off x="9937768" y="345406"/>
            <a:ext cx="1980029"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应用管理员</a:t>
            </a:r>
          </a:p>
        </p:txBody>
      </p:sp>
    </p:spTree>
    <p:extLst>
      <p:ext uri="{BB962C8B-B14F-4D97-AF65-F5344CB8AC3E}">
        <p14:creationId xmlns:p14="http://schemas.microsoft.com/office/powerpoint/2010/main" val="25678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6190C4A7-2DC8-4CFA-8A9A-49D9DF54E307}"/>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6A70BCA4-8B60-4D52-BFB3-0F5C955002B4}"/>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F5A554D8-F58D-46B9-974A-198216829FD8}"/>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84830F9B-0EFD-49FB-AB85-981E02DE7F07}"/>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8B18C6A-83CC-48F1-AEB1-8DFA08F6257D}"/>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603B96E2-7B47-4E93-8A8F-10F33062D995}"/>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BD32466C-A073-4369-9C68-AFD6DA1C4EAC}"/>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E6647D8A-1FFC-49CE-B9D4-C1974062871A}"/>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0" name="TextBox 96">
            <a:extLst>
              <a:ext uri="{FF2B5EF4-FFF2-40B4-BE49-F238E27FC236}">
                <a16:creationId xmlns:a16="http://schemas.microsoft.com/office/drawing/2014/main" id="{BFF22B09-0E77-4F90-BDCE-2172FE8EAF72}"/>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）人才培养方案</a:t>
            </a:r>
          </a:p>
        </p:txBody>
      </p:sp>
      <p:sp>
        <p:nvSpPr>
          <p:cNvPr id="11" name="TextBox 96">
            <a:extLst>
              <a:ext uri="{FF2B5EF4-FFF2-40B4-BE49-F238E27FC236}">
                <a16:creationId xmlns:a16="http://schemas.microsoft.com/office/drawing/2014/main" id="{F77D017C-B4BF-413C-ABE2-9CF7F3280A38}"/>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25</a:t>
            </a:r>
            <a:r>
              <a:rPr lang="zh-CN" altLang="en-US" b="1" dirty="0">
                <a:solidFill>
                  <a:srgbClr val="314371"/>
                </a:solidFill>
                <a:latin typeface="微软雅黑" panose="020B0503020204020204" charset="-122"/>
              </a:rPr>
              <a:t>、中职排课流程</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培养方案</a:t>
            </a:r>
          </a:p>
        </p:txBody>
      </p:sp>
      <p:sp>
        <p:nvSpPr>
          <p:cNvPr id="12" name="TextBox 97">
            <a:extLst>
              <a:ext uri="{FF2B5EF4-FFF2-40B4-BE49-F238E27FC236}">
                <a16:creationId xmlns:a16="http://schemas.microsoft.com/office/drawing/2014/main" id="{F4F07171-E153-4DCD-BC6E-BFE4B3DC82F6}"/>
              </a:ext>
            </a:extLst>
          </p:cNvPr>
          <p:cNvSpPr txBox="1"/>
          <p:nvPr/>
        </p:nvSpPr>
        <p:spPr>
          <a:xfrm>
            <a:off x="769930" y="2323456"/>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添加人才培养方案成功后</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设置学时</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添加课程进行选择课程分类、搜索选择课程、输入学时等</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设置教材</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选择版本名称、教材等进行设置</a:t>
            </a:r>
          </a:p>
        </p:txBody>
      </p:sp>
      <p:pic>
        <p:nvPicPr>
          <p:cNvPr id="13" name="图片 12">
            <a:extLst>
              <a:ext uri="{FF2B5EF4-FFF2-40B4-BE49-F238E27FC236}">
                <a16:creationId xmlns:a16="http://schemas.microsoft.com/office/drawing/2014/main" id="{A713F246-C8C4-4003-9645-48421F8A404B}"/>
              </a:ext>
            </a:extLst>
          </p:cNvPr>
          <p:cNvPicPr>
            <a:picLocks noChangeAspect="1"/>
          </p:cNvPicPr>
          <p:nvPr/>
        </p:nvPicPr>
        <p:blipFill>
          <a:blip r:embed="rId2"/>
          <a:stretch>
            <a:fillRect/>
          </a:stretch>
        </p:blipFill>
        <p:spPr>
          <a:xfrm>
            <a:off x="769930" y="2945067"/>
            <a:ext cx="9010174" cy="3656404"/>
          </a:xfrm>
          <a:prstGeom prst="rect">
            <a:avLst/>
          </a:prstGeom>
        </p:spPr>
      </p:pic>
    </p:spTree>
    <p:extLst>
      <p:ext uri="{BB962C8B-B14F-4D97-AF65-F5344CB8AC3E}">
        <p14:creationId xmlns:p14="http://schemas.microsoft.com/office/powerpoint/2010/main" val="3423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4BAF7C7A-C806-4ACD-AA9A-12BF3C908444}"/>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82FCA1BC-138C-4B53-8F49-4FE0D89C9405}"/>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010AD216-1F37-47EA-8908-6783963AB19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31A03C64-B63C-40E7-B7A8-AB371478658B}"/>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5BC53D0D-7DFD-498E-B8D5-4D48F4B0D9E4}"/>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27AE52AC-986E-4C22-AFD4-BECAAF2AEDA7}"/>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6130CE44-C5C9-4D8A-AB8B-8C78C2438C11}"/>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0C94AC80-CFA7-4843-86EA-4C530B574F27}"/>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0" name="TextBox 96">
            <a:extLst>
              <a:ext uri="{FF2B5EF4-FFF2-40B4-BE49-F238E27FC236}">
                <a16:creationId xmlns:a16="http://schemas.microsoft.com/office/drawing/2014/main" id="{0B0A20CC-1913-46E1-B824-7191C4446767}"/>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3</a:t>
            </a:r>
            <a:r>
              <a:rPr lang="zh-CN" altLang="en-US" b="1" dirty="0">
                <a:solidFill>
                  <a:srgbClr val="314371"/>
                </a:solidFill>
                <a:latin typeface="微软雅黑" panose="020B0503020204020204" charset="-122"/>
              </a:rPr>
              <a:t>）授课任务分配</a:t>
            </a:r>
          </a:p>
        </p:txBody>
      </p:sp>
      <p:sp>
        <p:nvSpPr>
          <p:cNvPr id="11" name="TextBox 96">
            <a:extLst>
              <a:ext uri="{FF2B5EF4-FFF2-40B4-BE49-F238E27FC236}">
                <a16:creationId xmlns:a16="http://schemas.microsoft.com/office/drawing/2014/main" id="{89255F43-2A3C-48D7-B8FD-59B0F03B69D8}"/>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25</a:t>
            </a:r>
            <a:r>
              <a:rPr lang="zh-CN" altLang="en-US" b="1" dirty="0">
                <a:solidFill>
                  <a:srgbClr val="314371"/>
                </a:solidFill>
                <a:latin typeface="微软雅黑" panose="020B0503020204020204" charset="-122"/>
              </a:rPr>
              <a:t>、中职排课流程</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培养方案</a:t>
            </a:r>
          </a:p>
        </p:txBody>
      </p:sp>
      <p:sp>
        <p:nvSpPr>
          <p:cNvPr id="12" name="TextBox 97">
            <a:extLst>
              <a:ext uri="{FF2B5EF4-FFF2-40B4-BE49-F238E27FC236}">
                <a16:creationId xmlns:a16="http://schemas.microsoft.com/office/drawing/2014/main" id="{31A3343A-0246-4139-B64C-44DFD599BA61}"/>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选择分配数据</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设置分配机构</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选择要开课的机构进行授课任务的分配</a:t>
            </a:r>
          </a:p>
        </p:txBody>
      </p:sp>
      <p:pic>
        <p:nvPicPr>
          <p:cNvPr id="13" name="图片 12">
            <a:extLst>
              <a:ext uri="{FF2B5EF4-FFF2-40B4-BE49-F238E27FC236}">
                <a16:creationId xmlns:a16="http://schemas.microsoft.com/office/drawing/2014/main" id="{CB0D884D-99CC-4241-8A4B-8758320E8829}"/>
              </a:ext>
            </a:extLst>
          </p:cNvPr>
          <p:cNvPicPr>
            <a:picLocks noChangeAspect="1"/>
          </p:cNvPicPr>
          <p:nvPr/>
        </p:nvPicPr>
        <p:blipFill>
          <a:blip r:embed="rId2"/>
          <a:stretch>
            <a:fillRect/>
          </a:stretch>
        </p:blipFill>
        <p:spPr>
          <a:xfrm>
            <a:off x="769930" y="2777339"/>
            <a:ext cx="8365976" cy="3799488"/>
          </a:xfrm>
          <a:prstGeom prst="rect">
            <a:avLst/>
          </a:prstGeom>
        </p:spPr>
      </p:pic>
    </p:spTree>
    <p:extLst>
      <p:ext uri="{BB962C8B-B14F-4D97-AF65-F5344CB8AC3E}">
        <p14:creationId xmlns:p14="http://schemas.microsoft.com/office/powerpoint/2010/main" val="417180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1F8D44AE-BE91-48B8-92BC-B43B50638093}"/>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B91043CC-74E8-4B47-B17E-4EC3726DAE08}"/>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5228DF52-A19C-4B89-AF20-DEBF687CCC3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BA442C9-33EA-4DE7-84A0-03FD819D6267}"/>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FE7595C5-FA4D-4150-BEE0-F7F91A8C793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93B53851-5282-40E1-A0C3-1499FAAD0C9B}"/>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8023B07E-5490-4851-B68D-3067888EBD14}"/>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2A09AEB8-DFCF-4AC9-8B60-1612997BBEB1}"/>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0" name="TextBox 96">
            <a:extLst>
              <a:ext uri="{FF2B5EF4-FFF2-40B4-BE49-F238E27FC236}">
                <a16:creationId xmlns:a16="http://schemas.microsoft.com/office/drawing/2014/main" id="{40A37C36-0B14-438F-82CC-E482034EFF42}"/>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4</a:t>
            </a:r>
            <a:r>
              <a:rPr lang="zh-CN" altLang="en-US" b="1" dirty="0">
                <a:solidFill>
                  <a:srgbClr val="314371"/>
                </a:solidFill>
                <a:latin typeface="微软雅黑" panose="020B0503020204020204" charset="-122"/>
              </a:rPr>
              <a:t>）授课任务安排</a:t>
            </a:r>
          </a:p>
        </p:txBody>
      </p:sp>
      <p:sp>
        <p:nvSpPr>
          <p:cNvPr id="11" name="TextBox 96">
            <a:extLst>
              <a:ext uri="{FF2B5EF4-FFF2-40B4-BE49-F238E27FC236}">
                <a16:creationId xmlns:a16="http://schemas.microsoft.com/office/drawing/2014/main" id="{5AA47A59-3B3F-4608-9B92-BD0FCE7DDE7A}"/>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25</a:t>
            </a:r>
            <a:r>
              <a:rPr lang="zh-CN" altLang="en-US" b="1" dirty="0">
                <a:solidFill>
                  <a:srgbClr val="314371"/>
                </a:solidFill>
                <a:latin typeface="微软雅黑" panose="020B0503020204020204" charset="-122"/>
              </a:rPr>
              <a:t>、中职排课流程</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培养方案</a:t>
            </a:r>
          </a:p>
        </p:txBody>
      </p:sp>
      <p:sp>
        <p:nvSpPr>
          <p:cNvPr id="12" name="TextBox 97">
            <a:extLst>
              <a:ext uri="{FF2B5EF4-FFF2-40B4-BE49-F238E27FC236}">
                <a16:creationId xmlns:a16="http://schemas.microsoft.com/office/drawing/2014/main" id="{F2AAE4E0-68B0-49B1-9503-54A894F381CF}"/>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选择排课的学期、教学班、状态等</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选择教学班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添加、提交审核、修改、删除授课任务</a:t>
            </a:r>
          </a:p>
        </p:txBody>
      </p:sp>
      <p:pic>
        <p:nvPicPr>
          <p:cNvPr id="13" name="图片 12">
            <a:extLst>
              <a:ext uri="{FF2B5EF4-FFF2-40B4-BE49-F238E27FC236}">
                <a16:creationId xmlns:a16="http://schemas.microsoft.com/office/drawing/2014/main" id="{434708C0-99AB-4AF4-9F28-7078E9CBD944}"/>
              </a:ext>
            </a:extLst>
          </p:cNvPr>
          <p:cNvPicPr>
            <a:picLocks noChangeAspect="1"/>
          </p:cNvPicPr>
          <p:nvPr/>
        </p:nvPicPr>
        <p:blipFill>
          <a:blip r:embed="rId2"/>
          <a:stretch>
            <a:fillRect/>
          </a:stretch>
        </p:blipFill>
        <p:spPr>
          <a:xfrm>
            <a:off x="769930" y="2923488"/>
            <a:ext cx="10400000" cy="3457143"/>
          </a:xfrm>
          <a:prstGeom prst="rect">
            <a:avLst/>
          </a:prstGeom>
        </p:spPr>
      </p:pic>
    </p:spTree>
    <p:extLst>
      <p:ext uri="{BB962C8B-B14F-4D97-AF65-F5344CB8AC3E}">
        <p14:creationId xmlns:p14="http://schemas.microsoft.com/office/powerpoint/2010/main" val="1428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CAAB63C3-38B2-4757-848B-F5FE8995B5B7}"/>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6956EE61-90E1-454F-B46A-FAF8CA5525BD}"/>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DF6294EA-D2A3-402B-BDD6-4762D9ACC288}"/>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6EB3314-044D-46CB-9990-451FA2869E6E}"/>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1580762-CD0F-43AB-BE16-BD9613EF97B3}"/>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1F347FBC-A9E2-4300-BCBF-8AE14FF005FE}"/>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4F11AC52-5432-4C59-A3A4-D8C8101F5FF5}"/>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45B890CA-AF53-4909-A4D4-84E1F0BBD5A3}"/>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pic>
        <p:nvPicPr>
          <p:cNvPr id="10" name="图片 9">
            <a:extLst>
              <a:ext uri="{FF2B5EF4-FFF2-40B4-BE49-F238E27FC236}">
                <a16:creationId xmlns:a16="http://schemas.microsoft.com/office/drawing/2014/main" id="{1A295CD7-9234-4366-A7D2-1C51F3633283}"/>
              </a:ext>
            </a:extLst>
          </p:cNvPr>
          <p:cNvPicPr>
            <a:picLocks noChangeAspect="1"/>
          </p:cNvPicPr>
          <p:nvPr/>
        </p:nvPicPr>
        <p:blipFill>
          <a:blip r:embed="rId2"/>
          <a:stretch>
            <a:fillRect/>
          </a:stretch>
        </p:blipFill>
        <p:spPr>
          <a:xfrm>
            <a:off x="774572" y="2663340"/>
            <a:ext cx="9019588" cy="3842764"/>
          </a:xfrm>
          <a:prstGeom prst="rect">
            <a:avLst/>
          </a:prstGeom>
        </p:spPr>
      </p:pic>
      <p:sp>
        <p:nvSpPr>
          <p:cNvPr id="11" name="TextBox 96">
            <a:extLst>
              <a:ext uri="{FF2B5EF4-FFF2-40B4-BE49-F238E27FC236}">
                <a16:creationId xmlns:a16="http://schemas.microsoft.com/office/drawing/2014/main" id="{8A54C519-DC54-458F-939A-45426DBC6038}"/>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5</a:t>
            </a:r>
            <a:r>
              <a:rPr lang="zh-CN" altLang="en-US" b="1" dirty="0">
                <a:solidFill>
                  <a:srgbClr val="314371"/>
                </a:solidFill>
                <a:latin typeface="微软雅黑" panose="020B0503020204020204" charset="-122"/>
              </a:rPr>
              <a:t>）授课任务审核</a:t>
            </a:r>
          </a:p>
        </p:txBody>
      </p:sp>
      <p:sp>
        <p:nvSpPr>
          <p:cNvPr id="12" name="TextBox 96">
            <a:extLst>
              <a:ext uri="{FF2B5EF4-FFF2-40B4-BE49-F238E27FC236}">
                <a16:creationId xmlns:a16="http://schemas.microsoft.com/office/drawing/2014/main" id="{03F22FD2-D1DB-4A1F-9C6C-02061611F42C}"/>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25</a:t>
            </a:r>
            <a:r>
              <a:rPr lang="zh-CN" altLang="en-US" b="1" dirty="0">
                <a:solidFill>
                  <a:srgbClr val="314371"/>
                </a:solidFill>
                <a:latin typeface="微软雅黑" panose="020B0503020204020204" charset="-122"/>
              </a:rPr>
              <a:t>、中职排课流程</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培养方案</a:t>
            </a:r>
          </a:p>
        </p:txBody>
      </p:sp>
      <p:sp>
        <p:nvSpPr>
          <p:cNvPr id="13" name="TextBox 97">
            <a:extLst>
              <a:ext uri="{FF2B5EF4-FFF2-40B4-BE49-F238E27FC236}">
                <a16:creationId xmlns:a16="http://schemas.microsoft.com/office/drawing/2014/main" id="{3BF0D9AF-9681-4BB3-AE59-6802F6F3684A}"/>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选择教学班进行授课任务的审核</a:t>
            </a:r>
          </a:p>
        </p:txBody>
      </p:sp>
    </p:spTree>
    <p:extLst>
      <p:ext uri="{BB962C8B-B14F-4D97-AF65-F5344CB8AC3E}">
        <p14:creationId xmlns:p14="http://schemas.microsoft.com/office/powerpoint/2010/main" val="27225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58EE15D2-B016-4434-AEB2-0BABFA898D6C}"/>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5964D607-3792-43CE-81E1-BCB16307A55A}"/>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93D8C4E8-E4A1-48A0-B888-EBA84A90206D}"/>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A6D542B9-C08E-4F6D-85C5-C1D12A9FEAE8}"/>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724F4970-0D1D-4CEA-8172-7E975866E20F}"/>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89A022B6-EDA8-4FA0-ABBC-5A7547955F3A}"/>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85CC6942-0F9D-4E3D-A8A4-1445F2A5C2D4}"/>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52BA4F38-C8F1-4C70-81B7-DB2B1B590C8A}"/>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0" name="TextBox 96">
            <a:extLst>
              <a:ext uri="{FF2B5EF4-FFF2-40B4-BE49-F238E27FC236}">
                <a16:creationId xmlns:a16="http://schemas.microsoft.com/office/drawing/2014/main" id="{CFB33571-8E2D-4214-90D0-D7018C72BE5F}"/>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6</a:t>
            </a:r>
            <a:r>
              <a:rPr lang="zh-CN" altLang="en-US" b="1" dirty="0">
                <a:solidFill>
                  <a:srgbClr val="314371"/>
                </a:solidFill>
                <a:latin typeface="微软雅黑" panose="020B0503020204020204" charset="-122"/>
              </a:rPr>
              <a:t>）授课任务审批</a:t>
            </a:r>
          </a:p>
        </p:txBody>
      </p:sp>
      <p:sp>
        <p:nvSpPr>
          <p:cNvPr id="11" name="TextBox 96">
            <a:extLst>
              <a:ext uri="{FF2B5EF4-FFF2-40B4-BE49-F238E27FC236}">
                <a16:creationId xmlns:a16="http://schemas.microsoft.com/office/drawing/2014/main" id="{72EC27C2-FA64-4AC4-B7B2-47F5F41DA026}"/>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25</a:t>
            </a:r>
            <a:r>
              <a:rPr lang="zh-CN" altLang="en-US" b="1" dirty="0">
                <a:solidFill>
                  <a:srgbClr val="314371"/>
                </a:solidFill>
                <a:latin typeface="微软雅黑" panose="020B0503020204020204" charset="-122"/>
              </a:rPr>
              <a:t>、中职排课流程</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培养方案</a:t>
            </a:r>
          </a:p>
        </p:txBody>
      </p:sp>
      <p:sp>
        <p:nvSpPr>
          <p:cNvPr id="12" name="TextBox 97">
            <a:extLst>
              <a:ext uri="{FF2B5EF4-FFF2-40B4-BE49-F238E27FC236}">
                <a16:creationId xmlns:a16="http://schemas.microsoft.com/office/drawing/2014/main" id="{3EC75182-10DC-4544-9D71-F23A41F6E16E}"/>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选择教学班进行授课任务的审批</a:t>
            </a:r>
          </a:p>
        </p:txBody>
      </p:sp>
      <p:pic>
        <p:nvPicPr>
          <p:cNvPr id="13" name="图片 12">
            <a:extLst>
              <a:ext uri="{FF2B5EF4-FFF2-40B4-BE49-F238E27FC236}">
                <a16:creationId xmlns:a16="http://schemas.microsoft.com/office/drawing/2014/main" id="{3BFEA7FF-93F1-4634-96F8-CF9E83BDC704}"/>
              </a:ext>
            </a:extLst>
          </p:cNvPr>
          <p:cNvPicPr>
            <a:picLocks noChangeAspect="1"/>
          </p:cNvPicPr>
          <p:nvPr/>
        </p:nvPicPr>
        <p:blipFill>
          <a:blip r:embed="rId2"/>
          <a:stretch>
            <a:fillRect/>
          </a:stretch>
        </p:blipFill>
        <p:spPr>
          <a:xfrm>
            <a:off x="769930" y="2730391"/>
            <a:ext cx="7474022" cy="3881019"/>
          </a:xfrm>
          <a:prstGeom prst="rect">
            <a:avLst/>
          </a:prstGeom>
        </p:spPr>
      </p:pic>
    </p:spTree>
    <p:extLst>
      <p:ext uri="{BB962C8B-B14F-4D97-AF65-F5344CB8AC3E}">
        <p14:creationId xmlns:p14="http://schemas.microsoft.com/office/powerpoint/2010/main" val="34033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AA4F865D-64F2-4DA3-BA7C-B5FF6C89433E}"/>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6BE7D1F4-3B79-45AC-B2D1-252D68894CCA}"/>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AD56252D-22CB-4A96-88A1-E4FBBC053596}"/>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64E3F241-5C56-4104-8B0C-3CEAA3D8A6A3}"/>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DCFA54F7-8E5E-4B6D-A310-3D55164F4B6C}"/>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DE0ACA89-B7C5-4232-A096-9CB1B14BCD85}"/>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108BD7F8-7391-4206-A872-0349EE3518DF}"/>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文本框 38">
            <a:extLst>
              <a:ext uri="{FF2B5EF4-FFF2-40B4-BE49-F238E27FC236}">
                <a16:creationId xmlns:a16="http://schemas.microsoft.com/office/drawing/2014/main" id="{8007BA6B-BAB1-4AA0-AA64-CCC868448FBD}"/>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0" name="TextBox 96">
            <a:extLst>
              <a:ext uri="{FF2B5EF4-FFF2-40B4-BE49-F238E27FC236}">
                <a16:creationId xmlns:a16="http://schemas.microsoft.com/office/drawing/2014/main" id="{89CD4485-7D71-479B-87D0-6891E7C8E0C2}"/>
              </a:ext>
            </a:extLst>
          </p:cNvPr>
          <p:cNvSpPr txBox="1"/>
          <p:nvPr/>
        </p:nvSpPr>
        <p:spPr>
          <a:xfrm>
            <a:off x="799697" y="3307168"/>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7</a:t>
            </a:r>
            <a:r>
              <a:rPr lang="zh-CN" altLang="en-US" b="1" dirty="0">
                <a:solidFill>
                  <a:srgbClr val="314371"/>
                </a:solidFill>
                <a:latin typeface="微软雅黑" panose="020B0503020204020204" charset="-122"/>
              </a:rPr>
              <a:t>）参考序号</a:t>
            </a:r>
            <a:r>
              <a:rPr lang="en-US" altLang="zh-CN" b="1" dirty="0">
                <a:solidFill>
                  <a:srgbClr val="314371"/>
                </a:solidFill>
                <a:latin typeface="微软雅黑" panose="020B0503020204020204" charset="-122"/>
              </a:rPr>
              <a:t>24</a:t>
            </a:r>
            <a:r>
              <a:rPr lang="zh-CN" altLang="en-US" b="1" dirty="0">
                <a:solidFill>
                  <a:srgbClr val="314371"/>
                </a:solidFill>
                <a:latin typeface="微软雅黑" panose="020B0503020204020204" charset="-122"/>
              </a:rPr>
              <a:t>进行排课</a:t>
            </a:r>
          </a:p>
        </p:txBody>
      </p:sp>
      <p:sp>
        <p:nvSpPr>
          <p:cNvPr id="11" name="TextBox 96">
            <a:extLst>
              <a:ext uri="{FF2B5EF4-FFF2-40B4-BE49-F238E27FC236}">
                <a16:creationId xmlns:a16="http://schemas.microsoft.com/office/drawing/2014/main" id="{A4472D0D-15DA-44B9-8440-220B705B9B03}"/>
              </a:ext>
            </a:extLst>
          </p:cNvPr>
          <p:cNvSpPr txBox="1"/>
          <p:nvPr/>
        </p:nvSpPr>
        <p:spPr>
          <a:xfrm>
            <a:off x="939340" y="2749698"/>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25</a:t>
            </a:r>
            <a:r>
              <a:rPr lang="zh-CN" altLang="en-US" b="1" dirty="0">
                <a:solidFill>
                  <a:srgbClr val="314371"/>
                </a:solidFill>
                <a:latin typeface="微软雅黑" panose="020B0503020204020204" charset="-122"/>
              </a:rPr>
              <a:t>、中职排课流程</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排课</a:t>
            </a:r>
          </a:p>
        </p:txBody>
      </p:sp>
    </p:spTree>
    <p:extLst>
      <p:ext uri="{BB962C8B-B14F-4D97-AF65-F5344CB8AC3E}">
        <p14:creationId xmlns:p14="http://schemas.microsoft.com/office/powerpoint/2010/main" val="55952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4DF499E6-E64C-4FA1-87E4-ABDDBE17594B}"/>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217A8A9E-4F10-4E65-97D7-1AEA3B0D32A5}"/>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19B4D22E-67EE-4251-A7FE-6C1C7BCF6CC0}"/>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E634E262-BA9E-4A33-B867-02964A1EE4D5}"/>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9E124A9A-86E2-4071-A578-0A4FE75A03D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143A16D1-4EB6-425F-9D41-4FF7863CCF15}"/>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14E8C4C7-E6AD-481C-91F0-A93AFF422259}"/>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7F0686B5-4F9A-489E-9F43-E4CD62AB4FBA}"/>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）新建排考</a:t>
            </a:r>
          </a:p>
        </p:txBody>
      </p:sp>
      <p:sp>
        <p:nvSpPr>
          <p:cNvPr id="11" name="TextBox 96">
            <a:extLst>
              <a:ext uri="{FF2B5EF4-FFF2-40B4-BE49-F238E27FC236}">
                <a16:creationId xmlns:a16="http://schemas.microsoft.com/office/drawing/2014/main" id="{AAC24087-D8B6-46CE-8CC0-42CEA82B1040}"/>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26</a:t>
            </a:r>
            <a:r>
              <a:rPr lang="zh-CN" altLang="en-US" b="1" dirty="0">
                <a:solidFill>
                  <a:srgbClr val="314371"/>
                </a:solidFill>
                <a:latin typeface="微软雅黑" panose="020B0503020204020204" charset="-122"/>
              </a:rPr>
              <a:t>、排考</a:t>
            </a:r>
          </a:p>
        </p:txBody>
      </p:sp>
      <p:pic>
        <p:nvPicPr>
          <p:cNvPr id="12" name="图片 11">
            <a:extLst>
              <a:ext uri="{FF2B5EF4-FFF2-40B4-BE49-F238E27FC236}">
                <a16:creationId xmlns:a16="http://schemas.microsoft.com/office/drawing/2014/main" id="{E80D77EB-F786-4317-8F4B-D8523A9B707D}"/>
              </a:ext>
            </a:extLst>
          </p:cNvPr>
          <p:cNvPicPr>
            <a:picLocks noChangeAspect="1"/>
          </p:cNvPicPr>
          <p:nvPr/>
        </p:nvPicPr>
        <p:blipFill>
          <a:blip r:embed="rId2"/>
          <a:stretch>
            <a:fillRect/>
          </a:stretch>
        </p:blipFill>
        <p:spPr>
          <a:xfrm>
            <a:off x="799697" y="3034747"/>
            <a:ext cx="5670247" cy="3540963"/>
          </a:xfrm>
          <a:prstGeom prst="rect">
            <a:avLst/>
          </a:prstGeom>
        </p:spPr>
      </p:pic>
      <p:sp>
        <p:nvSpPr>
          <p:cNvPr id="13" name="文本框 38">
            <a:extLst>
              <a:ext uri="{FF2B5EF4-FFF2-40B4-BE49-F238E27FC236}">
                <a16:creationId xmlns:a16="http://schemas.microsoft.com/office/drawing/2014/main" id="{D16C42CC-702E-453F-8BF3-773706FDC2E9}"/>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FF12793F-0A6A-4AA7-A45E-556D3F2186A7}"/>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选择学期、填写考试名称、选择考试时间进行创建排考</a:t>
            </a:r>
          </a:p>
        </p:txBody>
      </p:sp>
    </p:spTree>
    <p:extLst>
      <p:ext uri="{BB962C8B-B14F-4D97-AF65-F5344CB8AC3E}">
        <p14:creationId xmlns:p14="http://schemas.microsoft.com/office/powerpoint/2010/main" val="421682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44C8ED0A-CFB3-40E8-ACFF-50E22E2036AE}"/>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03E0AB45-C99A-474A-8D89-EE22BD833B5A}"/>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51A1B5FC-F2B8-4C26-AD3D-29BE6E6C33D8}"/>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6E4AAD60-C0A4-43F7-8A26-982949E3EC89}"/>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11C5438B-2D9B-4AE6-A539-CCE847F442EF}"/>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5A650E15-34BE-48E2-A1EF-9AD6FD16BDDA}"/>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2BBE6856-5018-4B69-8A3E-ECAF68016869}"/>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92BA700A-2A9C-4745-A288-1ADBC870CF24}"/>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）排考管理</a:t>
            </a:r>
          </a:p>
        </p:txBody>
      </p:sp>
      <p:sp>
        <p:nvSpPr>
          <p:cNvPr id="10" name="TextBox 96">
            <a:extLst>
              <a:ext uri="{FF2B5EF4-FFF2-40B4-BE49-F238E27FC236}">
                <a16:creationId xmlns:a16="http://schemas.microsoft.com/office/drawing/2014/main" id="{18621835-D193-4081-8ECE-690B228F9CC2}"/>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26</a:t>
            </a:r>
            <a:r>
              <a:rPr lang="zh-CN" altLang="en-US" b="1" dirty="0">
                <a:solidFill>
                  <a:srgbClr val="314371"/>
                </a:solidFill>
                <a:latin typeface="微软雅黑" panose="020B0503020204020204" charset="-122"/>
              </a:rPr>
              <a:t>、排考</a:t>
            </a:r>
          </a:p>
        </p:txBody>
      </p:sp>
      <p:pic>
        <p:nvPicPr>
          <p:cNvPr id="11" name="图片 10">
            <a:extLst>
              <a:ext uri="{FF2B5EF4-FFF2-40B4-BE49-F238E27FC236}">
                <a16:creationId xmlns:a16="http://schemas.microsoft.com/office/drawing/2014/main" id="{85DDF0F8-8A79-4862-B9A3-C5BA7E7C59E4}"/>
              </a:ext>
            </a:extLst>
          </p:cNvPr>
          <p:cNvPicPr>
            <a:picLocks noChangeAspect="1"/>
          </p:cNvPicPr>
          <p:nvPr/>
        </p:nvPicPr>
        <p:blipFill>
          <a:blip r:embed="rId2"/>
          <a:stretch>
            <a:fillRect/>
          </a:stretch>
        </p:blipFill>
        <p:spPr>
          <a:xfrm>
            <a:off x="769930" y="3029753"/>
            <a:ext cx="4491183" cy="3352962"/>
          </a:xfrm>
          <a:prstGeom prst="rect">
            <a:avLst/>
          </a:prstGeom>
        </p:spPr>
      </p:pic>
      <p:pic>
        <p:nvPicPr>
          <p:cNvPr id="12" name="图片 11">
            <a:extLst>
              <a:ext uri="{FF2B5EF4-FFF2-40B4-BE49-F238E27FC236}">
                <a16:creationId xmlns:a16="http://schemas.microsoft.com/office/drawing/2014/main" id="{24CC8924-3E95-4D97-AAA8-6DBB78251A67}"/>
              </a:ext>
            </a:extLst>
          </p:cNvPr>
          <p:cNvPicPr>
            <a:picLocks noChangeAspect="1"/>
          </p:cNvPicPr>
          <p:nvPr/>
        </p:nvPicPr>
        <p:blipFill>
          <a:blip r:embed="rId3"/>
          <a:stretch>
            <a:fillRect/>
          </a:stretch>
        </p:blipFill>
        <p:spPr>
          <a:xfrm>
            <a:off x="5565914" y="3029751"/>
            <a:ext cx="6132876" cy="3241663"/>
          </a:xfrm>
          <a:prstGeom prst="rect">
            <a:avLst/>
          </a:prstGeom>
        </p:spPr>
      </p:pic>
      <p:sp>
        <p:nvSpPr>
          <p:cNvPr id="13" name="文本框 38">
            <a:extLst>
              <a:ext uri="{FF2B5EF4-FFF2-40B4-BE49-F238E27FC236}">
                <a16:creationId xmlns:a16="http://schemas.microsoft.com/office/drawing/2014/main" id="{9E973FDA-BF77-4F80-B2F9-8A619622983C}"/>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568128AB-2C98-4829-ACC1-E2F4530A38F0}"/>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点击创建靠排考的考试名称进行排考管理设置</a:t>
            </a:r>
          </a:p>
        </p:txBody>
      </p:sp>
    </p:spTree>
    <p:extLst>
      <p:ext uri="{BB962C8B-B14F-4D97-AF65-F5344CB8AC3E}">
        <p14:creationId xmlns:p14="http://schemas.microsoft.com/office/powerpoint/2010/main" val="98531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B4ED844E-A0FB-4332-93DA-D5770B16586D}"/>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8AADCF6C-421A-4E90-88F4-60FB7DD70ACC}"/>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B3509A3C-D534-462E-8CC1-DBE9D5CACD7C}"/>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E51083F7-6B89-444C-9B42-9ED00F5B65DF}"/>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3A761B39-4813-4753-B50A-9707803563CA}"/>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5D351D19-2A66-4536-B893-FA727789B92E}"/>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91BA4C38-6EB7-478C-A909-158DD6B8277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B318AFDB-89BD-4466-B98B-69E14DD0D1CA}"/>
              </a:ext>
            </a:extLst>
          </p:cNvPr>
          <p:cNvSpPr txBox="1"/>
          <p:nvPr/>
        </p:nvSpPr>
        <p:spPr>
          <a:xfrm>
            <a:off x="630287"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3</a:t>
            </a:r>
            <a:r>
              <a:rPr lang="zh-CN" altLang="en-US" b="1" dirty="0">
                <a:solidFill>
                  <a:srgbClr val="314371"/>
                </a:solidFill>
                <a:latin typeface="微软雅黑" panose="020B0503020204020204" charset="-122"/>
              </a:rPr>
              <a:t>）排考管理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添加场次</a:t>
            </a:r>
          </a:p>
        </p:txBody>
      </p:sp>
      <p:sp>
        <p:nvSpPr>
          <p:cNvPr id="10" name="TextBox 96">
            <a:extLst>
              <a:ext uri="{FF2B5EF4-FFF2-40B4-BE49-F238E27FC236}">
                <a16:creationId xmlns:a16="http://schemas.microsoft.com/office/drawing/2014/main" id="{D8E2F88E-BC03-4370-884F-BD8596467C33}"/>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26</a:t>
            </a:r>
            <a:r>
              <a:rPr lang="zh-CN" altLang="en-US" b="1" dirty="0">
                <a:solidFill>
                  <a:srgbClr val="314371"/>
                </a:solidFill>
                <a:latin typeface="微软雅黑" panose="020B0503020204020204" charset="-122"/>
              </a:rPr>
              <a:t>、排考</a:t>
            </a:r>
          </a:p>
        </p:txBody>
      </p:sp>
      <p:pic>
        <p:nvPicPr>
          <p:cNvPr id="11" name="图片 10">
            <a:extLst>
              <a:ext uri="{FF2B5EF4-FFF2-40B4-BE49-F238E27FC236}">
                <a16:creationId xmlns:a16="http://schemas.microsoft.com/office/drawing/2014/main" id="{B4F95114-6DC3-492D-A3EC-E757DE344360}"/>
              </a:ext>
            </a:extLst>
          </p:cNvPr>
          <p:cNvPicPr>
            <a:picLocks noChangeAspect="1"/>
          </p:cNvPicPr>
          <p:nvPr/>
        </p:nvPicPr>
        <p:blipFill>
          <a:blip r:embed="rId2"/>
          <a:stretch>
            <a:fillRect/>
          </a:stretch>
        </p:blipFill>
        <p:spPr>
          <a:xfrm>
            <a:off x="769930" y="2789725"/>
            <a:ext cx="6333235" cy="3750682"/>
          </a:xfrm>
          <a:prstGeom prst="rect">
            <a:avLst/>
          </a:prstGeom>
        </p:spPr>
      </p:pic>
      <p:sp>
        <p:nvSpPr>
          <p:cNvPr id="12" name="文本框 38">
            <a:extLst>
              <a:ext uri="{FF2B5EF4-FFF2-40B4-BE49-F238E27FC236}">
                <a16:creationId xmlns:a16="http://schemas.microsoft.com/office/drawing/2014/main" id="{C600D8F7-61F4-4D93-901B-D13ED3F9C1C2}"/>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5DE2058A-BCBB-4885-9A99-0A5104559114}"/>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输入场次设置、选择考试日期、考试时间添加场次</a:t>
            </a:r>
          </a:p>
        </p:txBody>
      </p:sp>
    </p:spTree>
    <p:extLst>
      <p:ext uri="{BB962C8B-B14F-4D97-AF65-F5344CB8AC3E}">
        <p14:creationId xmlns:p14="http://schemas.microsoft.com/office/powerpoint/2010/main" val="8617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9C8D085C-3FC7-4D79-8407-E787F86EADC2}"/>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22795101-5C65-4276-A2BF-EBB48D7A30F3}"/>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EA276A39-D2F7-431F-93AA-A94226E42EBD}"/>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AAB16499-31DD-460A-9BA7-21CB551027C1}"/>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87AB37B9-DCA3-410A-A741-60A2C80BEFBF}"/>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67302484-4C6E-488B-82F7-98AE8F5E295A}"/>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88BA85DE-CB5D-47B3-B5D9-A9F70A6220EB}"/>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F48D4FE0-0C9A-492E-8493-17FC5A7B8D38}"/>
              </a:ext>
            </a:extLst>
          </p:cNvPr>
          <p:cNvPicPr>
            <a:picLocks noChangeAspect="1"/>
          </p:cNvPicPr>
          <p:nvPr/>
        </p:nvPicPr>
        <p:blipFill>
          <a:blip r:embed="rId2"/>
          <a:stretch>
            <a:fillRect/>
          </a:stretch>
        </p:blipFill>
        <p:spPr>
          <a:xfrm>
            <a:off x="799697" y="2832455"/>
            <a:ext cx="6422738" cy="3739124"/>
          </a:xfrm>
          <a:prstGeom prst="rect">
            <a:avLst/>
          </a:prstGeom>
        </p:spPr>
      </p:pic>
      <p:sp>
        <p:nvSpPr>
          <p:cNvPr id="10" name="TextBox 96">
            <a:extLst>
              <a:ext uri="{FF2B5EF4-FFF2-40B4-BE49-F238E27FC236}">
                <a16:creationId xmlns:a16="http://schemas.microsoft.com/office/drawing/2014/main" id="{286F7556-BA4E-46A7-9F7C-FEA1949B876B}"/>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4</a:t>
            </a:r>
            <a:r>
              <a:rPr lang="zh-CN" altLang="en-US" b="1" dirty="0">
                <a:solidFill>
                  <a:srgbClr val="314371"/>
                </a:solidFill>
                <a:latin typeface="微软雅黑" panose="020B0503020204020204" charset="-122"/>
              </a:rPr>
              <a:t>）排考管理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科目设置</a:t>
            </a:r>
          </a:p>
        </p:txBody>
      </p:sp>
      <p:sp>
        <p:nvSpPr>
          <p:cNvPr id="11" name="TextBox 96">
            <a:extLst>
              <a:ext uri="{FF2B5EF4-FFF2-40B4-BE49-F238E27FC236}">
                <a16:creationId xmlns:a16="http://schemas.microsoft.com/office/drawing/2014/main" id="{262E2EE7-7B6A-4B8F-A509-CF45283C73E9}"/>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26</a:t>
            </a:r>
            <a:r>
              <a:rPr lang="zh-CN" altLang="en-US" b="1" dirty="0">
                <a:solidFill>
                  <a:srgbClr val="314371"/>
                </a:solidFill>
                <a:latin typeface="微软雅黑" panose="020B0503020204020204" charset="-122"/>
              </a:rPr>
              <a:t>、排考</a:t>
            </a:r>
          </a:p>
        </p:txBody>
      </p:sp>
      <p:sp>
        <p:nvSpPr>
          <p:cNvPr id="12" name="文本框 38">
            <a:extLst>
              <a:ext uri="{FF2B5EF4-FFF2-40B4-BE49-F238E27FC236}">
                <a16:creationId xmlns:a16="http://schemas.microsoft.com/office/drawing/2014/main" id="{FEADC5AD-8EE7-4C16-830E-37AB31CF29F8}"/>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6B5A9EBB-C6F1-4AA0-92BA-F749D37C6DD7}"/>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选择科目、合考班级、考试地点等进行科目设置</a:t>
            </a:r>
          </a:p>
        </p:txBody>
      </p:sp>
    </p:spTree>
    <p:extLst>
      <p:ext uri="{BB962C8B-B14F-4D97-AF65-F5344CB8AC3E}">
        <p14:creationId xmlns:p14="http://schemas.microsoft.com/office/powerpoint/2010/main" val="198999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C5B288C7-DE89-4154-96D3-D249B6DAC48D}"/>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D162D3FA-3426-487A-9CD3-426CD7E356A6}"/>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B7E55A1C-7948-4A8D-AFB5-515D80C932FF}"/>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C900ADE-CA9C-43CA-874F-702A90AB1EC7}"/>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5F5A5C61-D9BB-4E19-A725-21C4B8D16970}"/>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85161AB6-2260-4416-87E1-C58A6E7177DD}"/>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8E541777-38B3-44ED-B28D-8E817493B552}"/>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C381AF45-AAD0-4DF5-AE71-E1173F92A02B}"/>
              </a:ext>
            </a:extLst>
          </p:cNvPr>
          <p:cNvSpPr txBox="1"/>
          <p:nvPr/>
        </p:nvSpPr>
        <p:spPr>
          <a:xfrm>
            <a:off x="769930"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、基础数据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学期管理</a:t>
            </a:r>
          </a:p>
        </p:txBody>
      </p:sp>
      <p:pic>
        <p:nvPicPr>
          <p:cNvPr id="10" name="图片 9">
            <a:extLst>
              <a:ext uri="{FF2B5EF4-FFF2-40B4-BE49-F238E27FC236}">
                <a16:creationId xmlns:a16="http://schemas.microsoft.com/office/drawing/2014/main" id="{DA10DFD2-3790-460F-8F56-39349B2594A1}"/>
              </a:ext>
            </a:extLst>
          </p:cNvPr>
          <p:cNvPicPr>
            <a:picLocks noChangeAspect="1"/>
          </p:cNvPicPr>
          <p:nvPr/>
        </p:nvPicPr>
        <p:blipFill>
          <a:blip r:embed="rId2"/>
          <a:stretch>
            <a:fillRect/>
          </a:stretch>
        </p:blipFill>
        <p:spPr>
          <a:xfrm>
            <a:off x="769930" y="2652637"/>
            <a:ext cx="7256470" cy="3948834"/>
          </a:xfrm>
          <a:prstGeom prst="rect">
            <a:avLst/>
          </a:prstGeom>
        </p:spPr>
      </p:pic>
      <p:sp>
        <p:nvSpPr>
          <p:cNvPr id="11" name="文本框 38">
            <a:extLst>
              <a:ext uri="{FF2B5EF4-FFF2-40B4-BE49-F238E27FC236}">
                <a16:creationId xmlns:a16="http://schemas.microsoft.com/office/drawing/2014/main" id="{54632957-1BD5-4254-8C0A-6D74D79311E3}"/>
              </a:ext>
            </a:extLst>
          </p:cNvPr>
          <p:cNvSpPr txBox="1"/>
          <p:nvPr/>
        </p:nvSpPr>
        <p:spPr>
          <a:xfrm>
            <a:off x="9937768" y="345406"/>
            <a:ext cx="1980029"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应用管理员</a:t>
            </a:r>
          </a:p>
        </p:txBody>
      </p:sp>
      <p:sp>
        <p:nvSpPr>
          <p:cNvPr id="12" name="TextBox 97">
            <a:extLst>
              <a:ext uri="{FF2B5EF4-FFF2-40B4-BE49-F238E27FC236}">
                <a16:creationId xmlns:a16="http://schemas.microsoft.com/office/drawing/2014/main" id="{1688F6FE-CB03-4ADB-887D-E15B9AAABFF6}"/>
              </a:ext>
            </a:extLst>
          </p:cNvPr>
          <p:cNvSpPr txBox="1"/>
          <p:nvPr/>
        </p:nvSpPr>
        <p:spPr>
          <a:xfrm>
            <a:off x="769930" y="2067442"/>
            <a:ext cx="8362305"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应用管理员可以修改学期是起止时间</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220593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9955A8-9AFA-41B4-8B7F-57B1C3FC8B82}"/>
              </a:ext>
            </a:extLst>
          </p:cNvPr>
          <p:cNvPicPr>
            <a:picLocks noChangeAspect="1"/>
          </p:cNvPicPr>
          <p:nvPr/>
        </p:nvPicPr>
        <p:blipFill>
          <a:blip r:embed="rId2"/>
          <a:stretch>
            <a:fillRect/>
          </a:stretch>
        </p:blipFill>
        <p:spPr>
          <a:xfrm>
            <a:off x="754062" y="2853867"/>
            <a:ext cx="6600895" cy="3747604"/>
          </a:xfrm>
          <a:prstGeom prst="rect">
            <a:avLst/>
          </a:prstGeom>
        </p:spPr>
      </p:pic>
      <p:sp>
        <p:nvSpPr>
          <p:cNvPr id="3" name="TextBox 96">
            <a:extLst>
              <a:ext uri="{FF2B5EF4-FFF2-40B4-BE49-F238E27FC236}">
                <a16:creationId xmlns:a16="http://schemas.microsoft.com/office/drawing/2014/main" id="{A1DDDE06-8221-4C57-A4CA-075759B367CD}"/>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5</a:t>
            </a:r>
            <a:r>
              <a:rPr lang="zh-CN" altLang="en-US" b="1" dirty="0">
                <a:solidFill>
                  <a:srgbClr val="314371"/>
                </a:solidFill>
                <a:latin typeface="微软雅黑" panose="020B0503020204020204" charset="-122"/>
              </a:rPr>
              <a:t>）排考管理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教师禁排</a:t>
            </a:r>
          </a:p>
        </p:txBody>
      </p:sp>
      <p:sp>
        <p:nvSpPr>
          <p:cNvPr id="4" name="TextBox 96">
            <a:extLst>
              <a:ext uri="{FF2B5EF4-FFF2-40B4-BE49-F238E27FC236}">
                <a16:creationId xmlns:a16="http://schemas.microsoft.com/office/drawing/2014/main" id="{A2F0AE22-097A-48D3-8B28-8865F54214B4}"/>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26</a:t>
            </a:r>
            <a:r>
              <a:rPr lang="zh-CN" altLang="en-US" b="1" dirty="0">
                <a:solidFill>
                  <a:srgbClr val="314371"/>
                </a:solidFill>
                <a:latin typeface="微软雅黑" panose="020B0503020204020204" charset="-122"/>
              </a:rPr>
              <a:t>、排考</a:t>
            </a:r>
          </a:p>
        </p:txBody>
      </p:sp>
      <p:sp>
        <p:nvSpPr>
          <p:cNvPr id="6" name="梯形 2">
            <a:extLst>
              <a:ext uri="{FF2B5EF4-FFF2-40B4-BE49-F238E27FC236}">
                <a16:creationId xmlns:a16="http://schemas.microsoft.com/office/drawing/2014/main" id="{48C490DD-D523-42D3-A035-4A2D20D47244}"/>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 name="组合 6">
            <a:extLst>
              <a:ext uri="{FF2B5EF4-FFF2-40B4-BE49-F238E27FC236}">
                <a16:creationId xmlns:a16="http://schemas.microsoft.com/office/drawing/2014/main" id="{1A849DB6-E360-4DC3-B31E-72B235CD58E8}"/>
              </a:ext>
            </a:extLst>
          </p:cNvPr>
          <p:cNvGrpSpPr/>
          <p:nvPr/>
        </p:nvGrpSpPr>
        <p:grpSpPr>
          <a:xfrm>
            <a:off x="607853" y="286420"/>
            <a:ext cx="392005" cy="582206"/>
            <a:chOff x="2437632" y="1965988"/>
            <a:chExt cx="1529173" cy="2271132"/>
          </a:xfrm>
          <a:solidFill>
            <a:srgbClr val="314371"/>
          </a:solidFill>
        </p:grpSpPr>
        <p:sp>
          <p:nvSpPr>
            <p:cNvPr id="8" name="Freeform 5">
              <a:extLst>
                <a:ext uri="{FF2B5EF4-FFF2-40B4-BE49-F238E27FC236}">
                  <a16:creationId xmlns:a16="http://schemas.microsoft.com/office/drawing/2014/main" id="{67E340C5-98CF-489E-A089-695D212B3E24}"/>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9" name="Freeform 6">
              <a:extLst>
                <a:ext uri="{FF2B5EF4-FFF2-40B4-BE49-F238E27FC236}">
                  <a16:creationId xmlns:a16="http://schemas.microsoft.com/office/drawing/2014/main" id="{20094ACB-82C2-45BA-A52C-9ECC91A97581}"/>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0" name="Freeform 7">
              <a:extLst>
                <a:ext uri="{FF2B5EF4-FFF2-40B4-BE49-F238E27FC236}">
                  <a16:creationId xmlns:a16="http://schemas.microsoft.com/office/drawing/2014/main" id="{572EF8E9-7D6E-457C-A4E9-66F52E965694}"/>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1" name="文本框 38">
            <a:extLst>
              <a:ext uri="{FF2B5EF4-FFF2-40B4-BE49-F238E27FC236}">
                <a16:creationId xmlns:a16="http://schemas.microsoft.com/office/drawing/2014/main" id="{86D2B890-CD71-4BD4-9B4D-927645F7F002}"/>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12" name="直接连接符 11">
            <a:extLst>
              <a:ext uri="{FF2B5EF4-FFF2-40B4-BE49-F238E27FC236}">
                <a16:creationId xmlns:a16="http://schemas.microsoft.com/office/drawing/2014/main" id="{EBDFACC1-9D19-4EC5-8677-D173243762B5}"/>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3" name="文本框 38">
            <a:extLst>
              <a:ext uri="{FF2B5EF4-FFF2-40B4-BE49-F238E27FC236}">
                <a16:creationId xmlns:a16="http://schemas.microsoft.com/office/drawing/2014/main" id="{2EF8EB7B-8963-481D-A2F1-95AA8FDC80B5}"/>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30916335-3BAB-45AB-868F-0B8D8E235007}"/>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选择机构、教师进行教师禁排设置</a:t>
            </a:r>
          </a:p>
        </p:txBody>
      </p:sp>
    </p:spTree>
    <p:extLst>
      <p:ext uri="{BB962C8B-B14F-4D97-AF65-F5344CB8AC3E}">
        <p14:creationId xmlns:p14="http://schemas.microsoft.com/office/powerpoint/2010/main" val="12758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6EEB676-036F-4B35-8A66-3537D5E4AD62}"/>
              </a:ext>
            </a:extLst>
          </p:cNvPr>
          <p:cNvPicPr>
            <a:picLocks noChangeAspect="1"/>
          </p:cNvPicPr>
          <p:nvPr/>
        </p:nvPicPr>
        <p:blipFill>
          <a:blip r:embed="rId2"/>
          <a:stretch>
            <a:fillRect/>
          </a:stretch>
        </p:blipFill>
        <p:spPr>
          <a:xfrm>
            <a:off x="754062" y="2932402"/>
            <a:ext cx="6971955" cy="3820875"/>
          </a:xfrm>
          <a:prstGeom prst="rect">
            <a:avLst/>
          </a:prstGeom>
        </p:spPr>
      </p:pic>
      <p:sp>
        <p:nvSpPr>
          <p:cNvPr id="4" name="TextBox 96">
            <a:extLst>
              <a:ext uri="{FF2B5EF4-FFF2-40B4-BE49-F238E27FC236}">
                <a16:creationId xmlns:a16="http://schemas.microsoft.com/office/drawing/2014/main" id="{1B24F215-3AFC-418D-B370-B0AA709ECDF9}"/>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6</a:t>
            </a:r>
            <a:r>
              <a:rPr lang="zh-CN" altLang="en-US" b="1" dirty="0">
                <a:solidFill>
                  <a:srgbClr val="314371"/>
                </a:solidFill>
                <a:latin typeface="微软雅黑" panose="020B0503020204020204" charset="-122"/>
              </a:rPr>
              <a:t>）排考管理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自动排考</a:t>
            </a:r>
          </a:p>
        </p:txBody>
      </p:sp>
      <p:sp>
        <p:nvSpPr>
          <p:cNvPr id="5" name="TextBox 96">
            <a:extLst>
              <a:ext uri="{FF2B5EF4-FFF2-40B4-BE49-F238E27FC236}">
                <a16:creationId xmlns:a16="http://schemas.microsoft.com/office/drawing/2014/main" id="{0792B34C-0C29-4AAB-B153-CE9278F41846}"/>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26</a:t>
            </a:r>
            <a:r>
              <a:rPr lang="zh-CN" altLang="en-US" b="1" dirty="0">
                <a:solidFill>
                  <a:srgbClr val="314371"/>
                </a:solidFill>
                <a:latin typeface="微软雅黑" panose="020B0503020204020204" charset="-122"/>
              </a:rPr>
              <a:t>、排考</a:t>
            </a:r>
          </a:p>
        </p:txBody>
      </p:sp>
      <p:sp>
        <p:nvSpPr>
          <p:cNvPr id="6" name="梯形 2">
            <a:extLst>
              <a:ext uri="{FF2B5EF4-FFF2-40B4-BE49-F238E27FC236}">
                <a16:creationId xmlns:a16="http://schemas.microsoft.com/office/drawing/2014/main" id="{34589D01-8730-4DB4-966E-241C037F0B3E}"/>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7" name="组合 6">
            <a:extLst>
              <a:ext uri="{FF2B5EF4-FFF2-40B4-BE49-F238E27FC236}">
                <a16:creationId xmlns:a16="http://schemas.microsoft.com/office/drawing/2014/main" id="{5FC1DD26-D764-4186-8FDB-371137EFB933}"/>
              </a:ext>
            </a:extLst>
          </p:cNvPr>
          <p:cNvGrpSpPr/>
          <p:nvPr/>
        </p:nvGrpSpPr>
        <p:grpSpPr>
          <a:xfrm>
            <a:off x="607853" y="286420"/>
            <a:ext cx="392005" cy="582206"/>
            <a:chOff x="2437632" y="1965988"/>
            <a:chExt cx="1529173" cy="2271132"/>
          </a:xfrm>
          <a:solidFill>
            <a:srgbClr val="314371"/>
          </a:solidFill>
        </p:grpSpPr>
        <p:sp>
          <p:nvSpPr>
            <p:cNvPr id="8" name="Freeform 5">
              <a:extLst>
                <a:ext uri="{FF2B5EF4-FFF2-40B4-BE49-F238E27FC236}">
                  <a16:creationId xmlns:a16="http://schemas.microsoft.com/office/drawing/2014/main" id="{0506E98A-3245-4A5A-BD39-E6CCA58B4BAE}"/>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9" name="Freeform 6">
              <a:extLst>
                <a:ext uri="{FF2B5EF4-FFF2-40B4-BE49-F238E27FC236}">
                  <a16:creationId xmlns:a16="http://schemas.microsoft.com/office/drawing/2014/main" id="{30EA0911-4D36-43D7-B598-E30CFB110302}"/>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0" name="Freeform 7">
              <a:extLst>
                <a:ext uri="{FF2B5EF4-FFF2-40B4-BE49-F238E27FC236}">
                  <a16:creationId xmlns:a16="http://schemas.microsoft.com/office/drawing/2014/main" id="{B8ABF854-49A7-466E-9B5A-0F135495BE20}"/>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1" name="文本框 38">
            <a:extLst>
              <a:ext uri="{FF2B5EF4-FFF2-40B4-BE49-F238E27FC236}">
                <a16:creationId xmlns:a16="http://schemas.microsoft.com/office/drawing/2014/main" id="{64079099-CB95-4C93-9BF4-EE11BF354167}"/>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12" name="直接连接符 11">
            <a:extLst>
              <a:ext uri="{FF2B5EF4-FFF2-40B4-BE49-F238E27FC236}">
                <a16:creationId xmlns:a16="http://schemas.microsoft.com/office/drawing/2014/main" id="{43AF8B4B-458A-496F-8231-EF5B5E43CF7A}"/>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3" name="文本框 38">
            <a:extLst>
              <a:ext uri="{FF2B5EF4-FFF2-40B4-BE49-F238E27FC236}">
                <a16:creationId xmlns:a16="http://schemas.microsoft.com/office/drawing/2014/main" id="{44110BA1-4A59-4527-A463-9E66D45AB33E}"/>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BA99AC77-6D5A-4423-A422-15DE973F36DF}"/>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设置监考规则进行自动排考</a:t>
            </a:r>
          </a:p>
        </p:txBody>
      </p:sp>
    </p:spTree>
    <p:extLst>
      <p:ext uri="{BB962C8B-B14F-4D97-AF65-F5344CB8AC3E}">
        <p14:creationId xmlns:p14="http://schemas.microsoft.com/office/powerpoint/2010/main" val="2277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a:extLst>
              <a:ext uri="{FF2B5EF4-FFF2-40B4-BE49-F238E27FC236}">
                <a16:creationId xmlns:a16="http://schemas.microsoft.com/office/drawing/2014/main" id="{C89D2FEC-E711-4254-8322-6E851AB6D50B}"/>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7</a:t>
            </a:r>
            <a:r>
              <a:rPr lang="zh-CN" altLang="en-US" b="1" dirty="0">
                <a:solidFill>
                  <a:srgbClr val="314371"/>
                </a:solidFill>
                <a:latin typeface="微软雅黑" panose="020B0503020204020204" charset="-122"/>
              </a:rPr>
              <a:t>）排考管理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监考安排</a:t>
            </a:r>
          </a:p>
        </p:txBody>
      </p:sp>
      <p:sp>
        <p:nvSpPr>
          <p:cNvPr id="3" name="TextBox 96">
            <a:extLst>
              <a:ext uri="{FF2B5EF4-FFF2-40B4-BE49-F238E27FC236}">
                <a16:creationId xmlns:a16="http://schemas.microsoft.com/office/drawing/2014/main" id="{D8027E33-E0B3-49A1-B95A-4415408BB52A}"/>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26</a:t>
            </a:r>
            <a:r>
              <a:rPr lang="zh-CN" altLang="en-US" b="1" dirty="0">
                <a:solidFill>
                  <a:srgbClr val="314371"/>
                </a:solidFill>
                <a:latin typeface="微软雅黑" panose="020B0503020204020204" charset="-122"/>
              </a:rPr>
              <a:t>、排考</a:t>
            </a:r>
          </a:p>
        </p:txBody>
      </p:sp>
      <p:pic>
        <p:nvPicPr>
          <p:cNvPr id="4" name="图片 3">
            <a:extLst>
              <a:ext uri="{FF2B5EF4-FFF2-40B4-BE49-F238E27FC236}">
                <a16:creationId xmlns:a16="http://schemas.microsoft.com/office/drawing/2014/main" id="{63767821-19E1-463A-94A0-5699413D7A00}"/>
              </a:ext>
            </a:extLst>
          </p:cNvPr>
          <p:cNvPicPr>
            <a:picLocks noChangeAspect="1"/>
          </p:cNvPicPr>
          <p:nvPr/>
        </p:nvPicPr>
        <p:blipFill>
          <a:blip r:embed="rId2"/>
          <a:stretch>
            <a:fillRect/>
          </a:stretch>
        </p:blipFill>
        <p:spPr>
          <a:xfrm>
            <a:off x="754062" y="2743200"/>
            <a:ext cx="6265991" cy="3684652"/>
          </a:xfrm>
          <a:prstGeom prst="rect">
            <a:avLst/>
          </a:prstGeom>
        </p:spPr>
      </p:pic>
      <p:sp>
        <p:nvSpPr>
          <p:cNvPr id="5" name="梯形 2">
            <a:extLst>
              <a:ext uri="{FF2B5EF4-FFF2-40B4-BE49-F238E27FC236}">
                <a16:creationId xmlns:a16="http://schemas.microsoft.com/office/drawing/2014/main" id="{9660E2DF-D8F0-4827-92E6-2B20A57EC0EC}"/>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6" name="组合 5">
            <a:extLst>
              <a:ext uri="{FF2B5EF4-FFF2-40B4-BE49-F238E27FC236}">
                <a16:creationId xmlns:a16="http://schemas.microsoft.com/office/drawing/2014/main" id="{98C770DA-916B-48B5-A2A4-A6DE28D34D8A}"/>
              </a:ext>
            </a:extLst>
          </p:cNvPr>
          <p:cNvGrpSpPr/>
          <p:nvPr/>
        </p:nvGrpSpPr>
        <p:grpSpPr>
          <a:xfrm>
            <a:off x="607853" y="286420"/>
            <a:ext cx="392005" cy="582206"/>
            <a:chOff x="2437632" y="1965988"/>
            <a:chExt cx="1529173" cy="2271132"/>
          </a:xfrm>
          <a:solidFill>
            <a:srgbClr val="314371"/>
          </a:solidFill>
        </p:grpSpPr>
        <p:sp>
          <p:nvSpPr>
            <p:cNvPr id="7" name="Freeform 5">
              <a:extLst>
                <a:ext uri="{FF2B5EF4-FFF2-40B4-BE49-F238E27FC236}">
                  <a16:creationId xmlns:a16="http://schemas.microsoft.com/office/drawing/2014/main" id="{8B41D949-0500-4031-B68F-4073C0E9C565}"/>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8" name="Freeform 6">
              <a:extLst>
                <a:ext uri="{FF2B5EF4-FFF2-40B4-BE49-F238E27FC236}">
                  <a16:creationId xmlns:a16="http://schemas.microsoft.com/office/drawing/2014/main" id="{090ED7DF-54E2-4353-8602-85AB14E86A81}"/>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9" name="Freeform 7">
              <a:extLst>
                <a:ext uri="{FF2B5EF4-FFF2-40B4-BE49-F238E27FC236}">
                  <a16:creationId xmlns:a16="http://schemas.microsoft.com/office/drawing/2014/main" id="{29C5375C-93AE-4008-B05D-C2B1EB52960C}"/>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0" name="文本框 38">
            <a:extLst>
              <a:ext uri="{FF2B5EF4-FFF2-40B4-BE49-F238E27FC236}">
                <a16:creationId xmlns:a16="http://schemas.microsoft.com/office/drawing/2014/main" id="{EB51A4E9-A795-4AE8-9AD7-61F60A070F27}"/>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11" name="直接连接符 10">
            <a:extLst>
              <a:ext uri="{FF2B5EF4-FFF2-40B4-BE49-F238E27FC236}">
                <a16:creationId xmlns:a16="http://schemas.microsoft.com/office/drawing/2014/main" id="{04E0F444-B592-4A2C-93EE-61C9BE9D40CD}"/>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2" name="文本框 38">
            <a:extLst>
              <a:ext uri="{FF2B5EF4-FFF2-40B4-BE49-F238E27FC236}">
                <a16:creationId xmlns:a16="http://schemas.microsoft.com/office/drawing/2014/main" id="{0CCB6D28-3936-4A9A-8A2C-7CAD0AEF398C}"/>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82BFB7DC-C175-4236-8BFC-8A91B941E5BC}"/>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排考成功后可查看班级监考、教职工监考、场地监考安排</a:t>
            </a:r>
          </a:p>
        </p:txBody>
      </p:sp>
    </p:spTree>
    <p:extLst>
      <p:ext uri="{BB962C8B-B14F-4D97-AF65-F5344CB8AC3E}">
        <p14:creationId xmlns:p14="http://schemas.microsoft.com/office/powerpoint/2010/main" val="20897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ABC1AA40-B0E0-4414-BFEA-7BF49ABB5E9A}"/>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7A0E9284-3053-423E-B9DB-FA81A5467B72}"/>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9E556336-AA20-4A12-974F-627A901B6FCB}"/>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DC748BB2-9D98-476D-A93F-E3F92F8FD6DE}"/>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5DACE26B-67A0-4BD2-9CA0-768A971E445C}"/>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98FBE2EC-6341-40B7-93EA-08D6C23F75DC}"/>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80D110E1-C44C-4F26-BBE2-95516CE1F4E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58BCF652-7293-4C09-9653-B1FC2C5CA712}"/>
              </a:ext>
            </a:extLst>
          </p:cNvPr>
          <p:cNvPicPr>
            <a:picLocks noChangeAspect="1"/>
          </p:cNvPicPr>
          <p:nvPr/>
        </p:nvPicPr>
        <p:blipFill>
          <a:blip r:embed="rId2"/>
          <a:stretch>
            <a:fillRect/>
          </a:stretch>
        </p:blipFill>
        <p:spPr>
          <a:xfrm>
            <a:off x="772983" y="2803179"/>
            <a:ext cx="6303678" cy="3751525"/>
          </a:xfrm>
          <a:prstGeom prst="rect">
            <a:avLst/>
          </a:prstGeom>
        </p:spPr>
      </p:pic>
      <p:sp>
        <p:nvSpPr>
          <p:cNvPr id="10" name="TextBox 96">
            <a:extLst>
              <a:ext uri="{FF2B5EF4-FFF2-40B4-BE49-F238E27FC236}">
                <a16:creationId xmlns:a16="http://schemas.microsoft.com/office/drawing/2014/main" id="{F5EEEB2C-3A80-42F8-BED7-EC90C0641FDF}"/>
              </a:ext>
            </a:extLst>
          </p:cNvPr>
          <p:cNvSpPr txBox="1"/>
          <p:nvPr/>
        </p:nvSpPr>
        <p:spPr>
          <a:xfrm>
            <a:off x="760193"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教师、学生考试信息</a:t>
            </a:r>
          </a:p>
        </p:txBody>
      </p:sp>
      <p:sp>
        <p:nvSpPr>
          <p:cNvPr id="11" name="TextBox 96">
            <a:extLst>
              <a:ext uri="{FF2B5EF4-FFF2-40B4-BE49-F238E27FC236}">
                <a16:creationId xmlns:a16="http://schemas.microsoft.com/office/drawing/2014/main" id="{15D5F5DE-4DDB-4BC4-A0FE-CDD45C5CFBDC}"/>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27</a:t>
            </a:r>
            <a:r>
              <a:rPr lang="zh-CN" altLang="en-US" b="1" dirty="0">
                <a:solidFill>
                  <a:srgbClr val="314371"/>
                </a:solidFill>
                <a:latin typeface="微软雅黑" panose="020B0503020204020204" charset="-122"/>
              </a:rPr>
              <a:t>、排考试信息</a:t>
            </a:r>
          </a:p>
        </p:txBody>
      </p:sp>
      <p:sp>
        <p:nvSpPr>
          <p:cNvPr id="12" name="文本框 38">
            <a:extLst>
              <a:ext uri="{FF2B5EF4-FFF2-40B4-BE49-F238E27FC236}">
                <a16:creationId xmlns:a16="http://schemas.microsoft.com/office/drawing/2014/main" id="{C5F30D05-1082-424D-9928-BD282953D173}"/>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3" name="TextBox 97">
            <a:extLst>
              <a:ext uri="{FF2B5EF4-FFF2-40B4-BE49-F238E27FC236}">
                <a16:creationId xmlns:a16="http://schemas.microsoft.com/office/drawing/2014/main" id="{DC5B50FA-1D05-4D5C-B36C-0A02632DCCF5}"/>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教师可查看监考安排和班级考试信息、学生科查看考试信息</a:t>
            </a:r>
          </a:p>
        </p:txBody>
      </p:sp>
    </p:spTree>
    <p:extLst>
      <p:ext uri="{BB962C8B-B14F-4D97-AF65-F5344CB8AC3E}">
        <p14:creationId xmlns:p14="http://schemas.microsoft.com/office/powerpoint/2010/main" val="330669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732DC766-F677-4FFD-8ADE-0BE5CD1B46C8}"/>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B7928859-1C5C-457E-A1B8-05A4482E1852}"/>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C454FD2B-CC23-4D94-9047-09ECBF0E9CEC}"/>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01205593-02D9-4FC2-9431-89C37D35ACF8}"/>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92F51AF1-3E04-49A2-8107-C1B437EA3240}"/>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1B3990A3-A0AF-407F-A81F-C27C33CA3F8D}"/>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DA425BD4-DDC1-4A23-842D-582ADC9813EA}"/>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3FE9C2A5-4EBB-49E2-92E8-3655844598AE}"/>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28</a:t>
            </a:r>
            <a:r>
              <a:rPr lang="zh-CN" altLang="en-US" b="1" dirty="0">
                <a:solidFill>
                  <a:srgbClr val="314371"/>
                </a:solidFill>
                <a:latin typeface="微软雅黑" panose="020B0503020204020204" charset="-122"/>
              </a:rPr>
              <a:t>、惩处管理</a:t>
            </a:r>
          </a:p>
        </p:txBody>
      </p:sp>
      <p:sp>
        <p:nvSpPr>
          <p:cNvPr id="10" name="TextBox 96">
            <a:extLst>
              <a:ext uri="{FF2B5EF4-FFF2-40B4-BE49-F238E27FC236}">
                <a16:creationId xmlns:a16="http://schemas.microsoft.com/office/drawing/2014/main" id="{A02B5BAA-BEBF-4636-92DF-5BF00C58664C}"/>
              </a:ext>
            </a:extLst>
          </p:cNvPr>
          <p:cNvSpPr txBox="1"/>
          <p:nvPr/>
        </p:nvSpPr>
        <p:spPr>
          <a:xfrm>
            <a:off x="769930"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学生处罚</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添加处罚</a:t>
            </a:r>
          </a:p>
        </p:txBody>
      </p:sp>
      <p:pic>
        <p:nvPicPr>
          <p:cNvPr id="11" name="图片 10">
            <a:extLst>
              <a:ext uri="{FF2B5EF4-FFF2-40B4-BE49-F238E27FC236}">
                <a16:creationId xmlns:a16="http://schemas.microsoft.com/office/drawing/2014/main" id="{9834F74D-1743-45DD-8B48-10D2BD0E81C5}"/>
              </a:ext>
            </a:extLst>
          </p:cNvPr>
          <p:cNvPicPr>
            <a:picLocks noChangeAspect="1"/>
          </p:cNvPicPr>
          <p:nvPr/>
        </p:nvPicPr>
        <p:blipFill>
          <a:blip r:embed="rId2"/>
          <a:stretch>
            <a:fillRect/>
          </a:stretch>
        </p:blipFill>
        <p:spPr>
          <a:xfrm>
            <a:off x="799697" y="2874570"/>
            <a:ext cx="6939573" cy="3644203"/>
          </a:xfrm>
          <a:prstGeom prst="rect">
            <a:avLst/>
          </a:prstGeom>
        </p:spPr>
      </p:pic>
      <p:sp>
        <p:nvSpPr>
          <p:cNvPr id="13" name="文本框 38">
            <a:extLst>
              <a:ext uri="{FF2B5EF4-FFF2-40B4-BE49-F238E27FC236}">
                <a16:creationId xmlns:a16="http://schemas.microsoft.com/office/drawing/2014/main" id="{717A4B79-F314-43E9-A4C6-E7EA83C1C400}"/>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教务处</a:t>
            </a:r>
          </a:p>
        </p:txBody>
      </p:sp>
      <p:sp>
        <p:nvSpPr>
          <p:cNvPr id="14" name="TextBox 97">
            <a:extLst>
              <a:ext uri="{FF2B5EF4-FFF2-40B4-BE49-F238E27FC236}">
                <a16:creationId xmlns:a16="http://schemas.microsoft.com/office/drawing/2014/main" id="{E7021831-72CB-4B41-BFC6-13DD642EBDD1}"/>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选择年级、班级、学生、填写处罚内容教务人员可对学生添加处罚</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学生在平台可查看到自己的处罚信息</a:t>
            </a:r>
          </a:p>
        </p:txBody>
      </p:sp>
    </p:spTree>
    <p:extLst>
      <p:ext uri="{BB962C8B-B14F-4D97-AF65-F5344CB8AC3E}">
        <p14:creationId xmlns:p14="http://schemas.microsoft.com/office/powerpoint/2010/main" val="15877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77BF96A3-95EC-430F-9F95-5F729A84533E}"/>
              </a:ext>
            </a:extLst>
          </p:cNvPr>
          <p:cNvPicPr>
            <a:picLocks noChangeAspect="1"/>
          </p:cNvPicPr>
          <p:nvPr/>
        </p:nvPicPr>
        <p:blipFill>
          <a:blip r:embed="rId2"/>
          <a:stretch>
            <a:fillRect/>
          </a:stretch>
        </p:blipFill>
        <p:spPr>
          <a:xfrm>
            <a:off x="5725240" y="3308601"/>
            <a:ext cx="6195379" cy="2986592"/>
          </a:xfrm>
          <a:prstGeom prst="rect">
            <a:avLst/>
          </a:prstGeom>
        </p:spPr>
      </p:pic>
      <p:sp>
        <p:nvSpPr>
          <p:cNvPr id="2" name="梯形 2">
            <a:extLst>
              <a:ext uri="{FF2B5EF4-FFF2-40B4-BE49-F238E27FC236}">
                <a16:creationId xmlns:a16="http://schemas.microsoft.com/office/drawing/2014/main" id="{1F5ABA75-FFA4-4EFD-96DB-32FB6ADEAEBF}"/>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17031304-3BD1-4076-BF2D-3AADF98EC486}"/>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674B00DE-B4EF-45A0-B355-7643FD183E37}"/>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1FF1714A-D200-41CC-AA1D-CDEAE563B608}"/>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D13B08CD-E5CD-4875-82FC-C1CF2A84DB9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7DE56B23-B161-4A51-BB83-39DC9871600E}"/>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41E2970B-E796-4C67-86D6-77B525159D6D}"/>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BFA93C70-6F74-4C13-9E62-B0EB69F7DA92}"/>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29</a:t>
            </a:r>
            <a:r>
              <a:rPr lang="zh-CN" altLang="en-US" b="1" dirty="0">
                <a:solidFill>
                  <a:srgbClr val="314371"/>
                </a:solidFill>
                <a:latin typeface="微软雅黑" panose="020B0503020204020204" charset="-122"/>
              </a:rPr>
              <a:t>、迎新系统（中职）</a:t>
            </a:r>
          </a:p>
        </p:txBody>
      </p:sp>
      <p:sp>
        <p:nvSpPr>
          <p:cNvPr id="10" name="TextBox 96">
            <a:extLst>
              <a:ext uri="{FF2B5EF4-FFF2-40B4-BE49-F238E27FC236}">
                <a16:creationId xmlns:a16="http://schemas.microsoft.com/office/drawing/2014/main" id="{2DDE91A6-3416-4F9B-AC42-0B1EE85AFCAD}"/>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）新生入学申请</a:t>
            </a:r>
          </a:p>
        </p:txBody>
      </p:sp>
      <p:pic>
        <p:nvPicPr>
          <p:cNvPr id="11" name="图片 10">
            <a:extLst>
              <a:ext uri="{FF2B5EF4-FFF2-40B4-BE49-F238E27FC236}">
                <a16:creationId xmlns:a16="http://schemas.microsoft.com/office/drawing/2014/main" id="{56604807-5619-4D53-9B40-3A25EDEE9B1B}"/>
              </a:ext>
            </a:extLst>
          </p:cNvPr>
          <p:cNvPicPr>
            <a:picLocks noChangeAspect="1"/>
          </p:cNvPicPr>
          <p:nvPr/>
        </p:nvPicPr>
        <p:blipFill>
          <a:blip r:embed="rId3"/>
          <a:stretch>
            <a:fillRect/>
          </a:stretch>
        </p:blipFill>
        <p:spPr>
          <a:xfrm>
            <a:off x="769930" y="2830205"/>
            <a:ext cx="6296530" cy="3251310"/>
          </a:xfrm>
          <a:prstGeom prst="rect">
            <a:avLst/>
          </a:prstGeom>
        </p:spPr>
      </p:pic>
      <p:sp>
        <p:nvSpPr>
          <p:cNvPr id="13" name="TextBox 97">
            <a:extLst>
              <a:ext uri="{FF2B5EF4-FFF2-40B4-BE49-F238E27FC236}">
                <a16:creationId xmlns:a16="http://schemas.microsoft.com/office/drawing/2014/main" id="{EC32167E-9B6A-4C5A-A166-F1E3E3C5D4A1}"/>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新生可通过首页学生登录入口点击新生入学申请并输入身份证号进行入学申请的填写</a:t>
            </a:r>
          </a:p>
        </p:txBody>
      </p:sp>
    </p:spTree>
    <p:extLst>
      <p:ext uri="{BB962C8B-B14F-4D97-AF65-F5344CB8AC3E}">
        <p14:creationId xmlns:p14="http://schemas.microsoft.com/office/powerpoint/2010/main" val="11267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58A80835-8378-4BC0-9036-8FF3B235E155}"/>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63D99EEF-DFA9-4A18-B819-166F62A2DEB6}"/>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9ED86E88-F86A-481C-97EB-7336978CC8A0}"/>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E0415DF8-6202-44A6-8D2E-9C13CE50C631}"/>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57540C6B-3523-494D-96C5-A1E0660FEBE6}"/>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16CF8727-2BDE-4942-8F71-EC7B5CB9D5CF}"/>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107C230B-4119-4E28-8C14-FF53637A6E8D}"/>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5C344F8D-8520-4486-87D5-D90FFAD8FC6F}"/>
              </a:ext>
            </a:extLst>
          </p:cNvPr>
          <p:cNvPicPr>
            <a:picLocks noChangeAspect="1"/>
          </p:cNvPicPr>
          <p:nvPr/>
        </p:nvPicPr>
        <p:blipFill>
          <a:blip r:embed="rId2"/>
          <a:stretch>
            <a:fillRect/>
          </a:stretch>
        </p:blipFill>
        <p:spPr>
          <a:xfrm>
            <a:off x="754062" y="2744180"/>
            <a:ext cx="8306329" cy="3694789"/>
          </a:xfrm>
          <a:prstGeom prst="rect">
            <a:avLst/>
          </a:prstGeom>
        </p:spPr>
      </p:pic>
      <p:sp>
        <p:nvSpPr>
          <p:cNvPr id="11" name="TextBox 96">
            <a:extLst>
              <a:ext uri="{FF2B5EF4-FFF2-40B4-BE49-F238E27FC236}">
                <a16:creationId xmlns:a16="http://schemas.microsoft.com/office/drawing/2014/main" id="{9056E4DC-45EE-49DF-BB8E-847C7B309C01}"/>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）新生入学申请</a:t>
            </a:r>
          </a:p>
        </p:txBody>
      </p:sp>
      <p:sp>
        <p:nvSpPr>
          <p:cNvPr id="12" name="TextBox 96">
            <a:extLst>
              <a:ext uri="{FF2B5EF4-FFF2-40B4-BE49-F238E27FC236}">
                <a16:creationId xmlns:a16="http://schemas.microsoft.com/office/drawing/2014/main" id="{0F66FE8E-4565-4973-85CF-89959F2A3FF6}"/>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29</a:t>
            </a:r>
            <a:r>
              <a:rPr lang="zh-CN" altLang="en-US" b="1" dirty="0">
                <a:solidFill>
                  <a:srgbClr val="314371"/>
                </a:solidFill>
                <a:latin typeface="微软雅黑" panose="020B0503020204020204" charset="-122"/>
              </a:rPr>
              <a:t>、迎新系统（中职）</a:t>
            </a:r>
          </a:p>
        </p:txBody>
      </p:sp>
      <p:sp>
        <p:nvSpPr>
          <p:cNvPr id="13" name="TextBox 97">
            <a:extLst>
              <a:ext uri="{FF2B5EF4-FFF2-40B4-BE49-F238E27FC236}">
                <a16:creationId xmlns:a16="http://schemas.microsoft.com/office/drawing/2014/main" id="{137527A1-C650-4EEE-8A93-0E79179B76BA}"/>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学生填写入学申请信息提交等待审核情况</a:t>
            </a:r>
          </a:p>
        </p:txBody>
      </p:sp>
    </p:spTree>
    <p:extLst>
      <p:ext uri="{BB962C8B-B14F-4D97-AF65-F5344CB8AC3E}">
        <p14:creationId xmlns:p14="http://schemas.microsoft.com/office/powerpoint/2010/main" val="42142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E59195B6-3605-46E4-95DF-FCBA7993C5A0}"/>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9577679B-0B1F-40CE-8313-6F2B3AFDF647}"/>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95E7890E-181A-41B4-981D-C8E55CCA9583}"/>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35CD0D89-6D73-4C86-A66A-5A8B4FED2BE8}"/>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B34FF21E-E16A-49D2-8359-F00792257372}"/>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5367AED0-B74C-46DD-B60E-1848E5522DE4}"/>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58C349A6-9317-4B34-BBDF-40C6AF3F1678}"/>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1" name="TextBox 96">
            <a:extLst>
              <a:ext uri="{FF2B5EF4-FFF2-40B4-BE49-F238E27FC236}">
                <a16:creationId xmlns:a16="http://schemas.microsoft.com/office/drawing/2014/main" id="{1B3C6654-ED5A-43B8-9020-4ECA4A9346AA}"/>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）审核学生入学申请</a:t>
            </a:r>
          </a:p>
        </p:txBody>
      </p:sp>
      <p:pic>
        <p:nvPicPr>
          <p:cNvPr id="12" name="图片 11">
            <a:extLst>
              <a:ext uri="{FF2B5EF4-FFF2-40B4-BE49-F238E27FC236}">
                <a16:creationId xmlns:a16="http://schemas.microsoft.com/office/drawing/2014/main" id="{BBF47B1D-9784-406B-AF28-D50FDDBF66EF}"/>
              </a:ext>
            </a:extLst>
          </p:cNvPr>
          <p:cNvPicPr>
            <a:picLocks noChangeAspect="1"/>
          </p:cNvPicPr>
          <p:nvPr/>
        </p:nvPicPr>
        <p:blipFill>
          <a:blip r:embed="rId2"/>
          <a:stretch>
            <a:fillRect/>
          </a:stretch>
        </p:blipFill>
        <p:spPr>
          <a:xfrm>
            <a:off x="754062" y="2710550"/>
            <a:ext cx="6905695" cy="3890921"/>
          </a:xfrm>
          <a:prstGeom prst="rect">
            <a:avLst/>
          </a:prstGeom>
        </p:spPr>
      </p:pic>
      <p:sp>
        <p:nvSpPr>
          <p:cNvPr id="13" name="TextBox 96">
            <a:extLst>
              <a:ext uri="{FF2B5EF4-FFF2-40B4-BE49-F238E27FC236}">
                <a16:creationId xmlns:a16="http://schemas.microsoft.com/office/drawing/2014/main" id="{C05FF235-9359-4BC7-AB07-65885C10AB9D}"/>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29</a:t>
            </a:r>
            <a:r>
              <a:rPr lang="zh-CN" altLang="en-US" b="1" dirty="0">
                <a:solidFill>
                  <a:srgbClr val="314371"/>
                </a:solidFill>
                <a:latin typeface="微软雅黑" panose="020B0503020204020204" charset="-122"/>
              </a:rPr>
              <a:t>、迎新系统（中职）</a:t>
            </a:r>
          </a:p>
        </p:txBody>
      </p:sp>
      <p:sp>
        <p:nvSpPr>
          <p:cNvPr id="14" name="TextBox 97">
            <a:extLst>
              <a:ext uri="{FF2B5EF4-FFF2-40B4-BE49-F238E27FC236}">
                <a16:creationId xmlns:a16="http://schemas.microsoft.com/office/drawing/2014/main" id="{AC880011-50A6-4D36-A4AA-D52BA9CF9A01}"/>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管理人员对申请入学的学生进行审核</a:t>
            </a:r>
          </a:p>
        </p:txBody>
      </p:sp>
    </p:spTree>
    <p:extLst>
      <p:ext uri="{BB962C8B-B14F-4D97-AF65-F5344CB8AC3E}">
        <p14:creationId xmlns:p14="http://schemas.microsoft.com/office/powerpoint/2010/main" val="334934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B3F21A85-7060-4C0C-90A5-1EF8C5EC3B32}"/>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76338F31-859E-4443-A9C9-C544503AA933}"/>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EF8B3489-950F-4541-A9CA-CE046FFFC855}"/>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31443401-7E65-4399-8DF5-A6DAE3808ADB}"/>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C2DD0188-3763-42D9-BC7B-8F206068D791}"/>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D0B8DD7C-0918-4E92-956D-410E99841400}"/>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B3C5E1AB-8964-4532-B8F8-E0CD90EE1958}"/>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22DE4416-183F-4CF9-9AC8-3A7F2E2ED8C9}"/>
              </a:ext>
            </a:extLst>
          </p:cNvPr>
          <p:cNvPicPr>
            <a:picLocks noChangeAspect="1"/>
          </p:cNvPicPr>
          <p:nvPr/>
        </p:nvPicPr>
        <p:blipFill>
          <a:blip r:embed="rId2"/>
          <a:stretch>
            <a:fillRect/>
          </a:stretch>
        </p:blipFill>
        <p:spPr>
          <a:xfrm>
            <a:off x="646157" y="2668436"/>
            <a:ext cx="4478978" cy="2380642"/>
          </a:xfrm>
          <a:prstGeom prst="rect">
            <a:avLst/>
          </a:prstGeom>
        </p:spPr>
      </p:pic>
      <p:sp>
        <p:nvSpPr>
          <p:cNvPr id="11" name="TextBox 96">
            <a:extLst>
              <a:ext uri="{FF2B5EF4-FFF2-40B4-BE49-F238E27FC236}">
                <a16:creationId xmlns:a16="http://schemas.microsoft.com/office/drawing/2014/main" id="{241380C4-2D5F-41F1-AE92-F0CE0BA8FF82}"/>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3</a:t>
            </a:r>
            <a:r>
              <a:rPr lang="zh-CN" altLang="en-US" b="1" dirty="0">
                <a:solidFill>
                  <a:srgbClr val="314371"/>
                </a:solidFill>
                <a:latin typeface="微软雅黑" panose="020B0503020204020204" charset="-122"/>
              </a:rPr>
              <a:t>）学生重新登录首页入学申请界面输入身份证号进行下一步缴费</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支付</a:t>
            </a:r>
          </a:p>
        </p:txBody>
      </p:sp>
      <p:pic>
        <p:nvPicPr>
          <p:cNvPr id="12" name="图片 11">
            <a:extLst>
              <a:ext uri="{FF2B5EF4-FFF2-40B4-BE49-F238E27FC236}">
                <a16:creationId xmlns:a16="http://schemas.microsoft.com/office/drawing/2014/main" id="{9BDCCA0B-5528-4865-AE03-1929B5C2D658}"/>
              </a:ext>
            </a:extLst>
          </p:cNvPr>
          <p:cNvPicPr>
            <a:picLocks noChangeAspect="1"/>
          </p:cNvPicPr>
          <p:nvPr/>
        </p:nvPicPr>
        <p:blipFill>
          <a:blip r:embed="rId3"/>
          <a:stretch>
            <a:fillRect/>
          </a:stretch>
        </p:blipFill>
        <p:spPr>
          <a:xfrm>
            <a:off x="4035325" y="3063508"/>
            <a:ext cx="4684605" cy="2429886"/>
          </a:xfrm>
          <a:prstGeom prst="rect">
            <a:avLst/>
          </a:prstGeom>
        </p:spPr>
      </p:pic>
      <p:pic>
        <p:nvPicPr>
          <p:cNvPr id="13" name="图片 12">
            <a:extLst>
              <a:ext uri="{FF2B5EF4-FFF2-40B4-BE49-F238E27FC236}">
                <a16:creationId xmlns:a16="http://schemas.microsoft.com/office/drawing/2014/main" id="{31029562-14C0-4D21-B85C-96E6DDA367FC}"/>
              </a:ext>
            </a:extLst>
          </p:cNvPr>
          <p:cNvPicPr>
            <a:picLocks noChangeAspect="1"/>
          </p:cNvPicPr>
          <p:nvPr/>
        </p:nvPicPr>
        <p:blipFill>
          <a:blip r:embed="rId4"/>
          <a:stretch>
            <a:fillRect/>
          </a:stretch>
        </p:blipFill>
        <p:spPr>
          <a:xfrm>
            <a:off x="8204205" y="3310884"/>
            <a:ext cx="3987795" cy="2682352"/>
          </a:xfrm>
          <a:prstGeom prst="rect">
            <a:avLst/>
          </a:prstGeom>
        </p:spPr>
      </p:pic>
      <p:sp>
        <p:nvSpPr>
          <p:cNvPr id="14" name="TextBox 97">
            <a:extLst>
              <a:ext uri="{FF2B5EF4-FFF2-40B4-BE49-F238E27FC236}">
                <a16:creationId xmlns:a16="http://schemas.microsoft.com/office/drawing/2014/main" id="{47CFE771-5698-4A46-B003-F004A1ACF203}"/>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审核成功后学生可通过入学申请入口进行缴费</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如果审核信息缺失学生可完善信息再次提交</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如果审核不通过则学生无法进行入学</a:t>
            </a:r>
          </a:p>
        </p:txBody>
      </p:sp>
      <p:sp>
        <p:nvSpPr>
          <p:cNvPr id="15" name="TextBox 96">
            <a:extLst>
              <a:ext uri="{FF2B5EF4-FFF2-40B4-BE49-F238E27FC236}">
                <a16:creationId xmlns:a16="http://schemas.microsoft.com/office/drawing/2014/main" id="{28AAF4A4-459A-4374-A9F8-8CD3FC6B684F}"/>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29</a:t>
            </a:r>
            <a:r>
              <a:rPr lang="zh-CN" altLang="en-US" b="1" dirty="0">
                <a:solidFill>
                  <a:srgbClr val="314371"/>
                </a:solidFill>
                <a:latin typeface="微软雅黑" panose="020B0503020204020204" charset="-122"/>
              </a:rPr>
              <a:t>、迎新系统（中职）</a:t>
            </a:r>
          </a:p>
        </p:txBody>
      </p:sp>
    </p:spTree>
    <p:extLst>
      <p:ext uri="{BB962C8B-B14F-4D97-AF65-F5344CB8AC3E}">
        <p14:creationId xmlns:p14="http://schemas.microsoft.com/office/powerpoint/2010/main" val="32277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64C2C37-722E-4174-AF1A-060ABDC62025}"/>
              </a:ext>
            </a:extLst>
          </p:cNvPr>
          <p:cNvPicPr>
            <a:picLocks noChangeAspect="1"/>
          </p:cNvPicPr>
          <p:nvPr/>
        </p:nvPicPr>
        <p:blipFill>
          <a:blip r:embed="rId2"/>
          <a:stretch>
            <a:fillRect/>
          </a:stretch>
        </p:blipFill>
        <p:spPr>
          <a:xfrm>
            <a:off x="7772097" y="4455173"/>
            <a:ext cx="4263150" cy="2242130"/>
          </a:xfrm>
          <a:prstGeom prst="rect">
            <a:avLst/>
          </a:prstGeom>
        </p:spPr>
      </p:pic>
      <p:sp>
        <p:nvSpPr>
          <p:cNvPr id="2" name="梯形 2">
            <a:extLst>
              <a:ext uri="{FF2B5EF4-FFF2-40B4-BE49-F238E27FC236}">
                <a16:creationId xmlns:a16="http://schemas.microsoft.com/office/drawing/2014/main" id="{A672C393-CE21-4835-9102-00AB0C621A22}"/>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60F758AE-F4DB-45CC-8325-65C3526A84B5}"/>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685D2BCB-C304-4443-9B24-3F5BBD566A5A}"/>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93FE265B-3C3B-4EA5-9691-595CE50BA4D7}"/>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9A464295-3C61-41BC-8C95-286315432230}"/>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E2D338E9-1D94-47DA-98CA-927FE4B71B3F}"/>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124840F5-90A3-4D3F-A8D1-39FCCDA09783}"/>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B0DE09E5-032D-48DD-A720-16AB19AFB175}"/>
              </a:ext>
            </a:extLst>
          </p:cNvPr>
          <p:cNvSpPr txBox="1"/>
          <p:nvPr/>
        </p:nvSpPr>
        <p:spPr>
          <a:xfrm>
            <a:off x="754062" y="1371472"/>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29</a:t>
            </a:r>
            <a:r>
              <a:rPr lang="zh-CN" altLang="en-US" b="1" dirty="0">
                <a:solidFill>
                  <a:srgbClr val="314371"/>
                </a:solidFill>
                <a:latin typeface="微软雅黑" panose="020B0503020204020204" charset="-122"/>
              </a:rPr>
              <a:t>、新生管理（中职）</a:t>
            </a:r>
          </a:p>
        </p:txBody>
      </p:sp>
      <p:sp>
        <p:nvSpPr>
          <p:cNvPr id="10" name="TextBox 96">
            <a:extLst>
              <a:ext uri="{FF2B5EF4-FFF2-40B4-BE49-F238E27FC236}">
                <a16:creationId xmlns:a16="http://schemas.microsoft.com/office/drawing/2014/main" id="{7D060EAB-C02E-4102-9199-EB3BA137F8B2}"/>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4</a:t>
            </a:r>
            <a:r>
              <a:rPr lang="zh-CN" altLang="en-US" b="1" dirty="0">
                <a:solidFill>
                  <a:srgbClr val="314371"/>
                </a:solidFill>
                <a:latin typeface="微软雅黑" panose="020B0503020204020204" charset="-122"/>
              </a:rPr>
              <a:t>）给入学新生分班</a:t>
            </a:r>
          </a:p>
        </p:txBody>
      </p:sp>
      <p:sp>
        <p:nvSpPr>
          <p:cNvPr id="11" name="TextBox 96">
            <a:extLst>
              <a:ext uri="{FF2B5EF4-FFF2-40B4-BE49-F238E27FC236}">
                <a16:creationId xmlns:a16="http://schemas.microsoft.com/office/drawing/2014/main" id="{93B88B11-7D17-45B7-9F16-75827C83822A}"/>
              </a:ext>
            </a:extLst>
          </p:cNvPr>
          <p:cNvSpPr txBox="1"/>
          <p:nvPr/>
        </p:nvSpPr>
        <p:spPr>
          <a:xfrm>
            <a:off x="747496" y="2847135"/>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29</a:t>
            </a:r>
            <a:r>
              <a:rPr lang="zh-CN" altLang="en-US" b="1" dirty="0">
                <a:solidFill>
                  <a:srgbClr val="314371"/>
                </a:solidFill>
                <a:latin typeface="微软雅黑" panose="020B0503020204020204" charset="-122"/>
              </a:rPr>
              <a:t>、新生管理（中职）</a:t>
            </a:r>
          </a:p>
        </p:txBody>
      </p:sp>
      <p:sp>
        <p:nvSpPr>
          <p:cNvPr id="12" name="TextBox 96">
            <a:extLst>
              <a:ext uri="{FF2B5EF4-FFF2-40B4-BE49-F238E27FC236}">
                <a16:creationId xmlns:a16="http://schemas.microsoft.com/office/drawing/2014/main" id="{58A17821-C698-47C5-AB4B-34A01425127B}"/>
              </a:ext>
            </a:extLst>
          </p:cNvPr>
          <p:cNvSpPr txBox="1"/>
          <p:nvPr/>
        </p:nvSpPr>
        <p:spPr>
          <a:xfrm>
            <a:off x="607853" y="3404606"/>
            <a:ext cx="4878547"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5</a:t>
            </a:r>
            <a:r>
              <a:rPr lang="zh-CN" altLang="en-US" b="1" dirty="0">
                <a:solidFill>
                  <a:srgbClr val="314371"/>
                </a:solidFill>
                <a:latin typeface="微软雅黑" panose="020B0503020204020204" charset="-122"/>
              </a:rPr>
              <a:t>）输入身份证打印报到单</a:t>
            </a:r>
          </a:p>
        </p:txBody>
      </p:sp>
      <p:pic>
        <p:nvPicPr>
          <p:cNvPr id="13" name="图片 12">
            <a:extLst>
              <a:ext uri="{FF2B5EF4-FFF2-40B4-BE49-F238E27FC236}">
                <a16:creationId xmlns:a16="http://schemas.microsoft.com/office/drawing/2014/main" id="{D2066AB4-637C-40DF-A7F6-37BCDF3DDC63}"/>
              </a:ext>
            </a:extLst>
          </p:cNvPr>
          <p:cNvPicPr>
            <a:picLocks noChangeAspect="1"/>
          </p:cNvPicPr>
          <p:nvPr/>
        </p:nvPicPr>
        <p:blipFill>
          <a:blip r:embed="rId3"/>
          <a:stretch>
            <a:fillRect/>
          </a:stretch>
        </p:blipFill>
        <p:spPr>
          <a:xfrm>
            <a:off x="778678" y="4283720"/>
            <a:ext cx="4707721" cy="2222383"/>
          </a:xfrm>
          <a:prstGeom prst="rect">
            <a:avLst/>
          </a:prstGeom>
        </p:spPr>
      </p:pic>
      <p:sp>
        <p:nvSpPr>
          <p:cNvPr id="15" name="TextBox 96">
            <a:extLst>
              <a:ext uri="{FF2B5EF4-FFF2-40B4-BE49-F238E27FC236}">
                <a16:creationId xmlns:a16="http://schemas.microsoft.com/office/drawing/2014/main" id="{FE195C48-24F2-4E18-BD14-B26A60D44ED2}"/>
              </a:ext>
            </a:extLst>
          </p:cNvPr>
          <p:cNvSpPr txBox="1"/>
          <p:nvPr/>
        </p:nvSpPr>
        <p:spPr>
          <a:xfrm>
            <a:off x="6213621" y="3292238"/>
            <a:ext cx="3807427"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6</a:t>
            </a:r>
            <a:r>
              <a:rPr lang="zh-CN" altLang="en-US" b="1" dirty="0">
                <a:solidFill>
                  <a:srgbClr val="314371"/>
                </a:solidFill>
                <a:latin typeface="微软雅黑" panose="020B0503020204020204" charset="-122"/>
              </a:rPr>
              <a:t>）物品领取</a:t>
            </a:r>
          </a:p>
        </p:txBody>
      </p:sp>
      <p:pic>
        <p:nvPicPr>
          <p:cNvPr id="16" name="图片 15">
            <a:extLst>
              <a:ext uri="{FF2B5EF4-FFF2-40B4-BE49-F238E27FC236}">
                <a16:creationId xmlns:a16="http://schemas.microsoft.com/office/drawing/2014/main" id="{62699190-5153-4E53-90FA-3BDD121CD1BD}"/>
              </a:ext>
            </a:extLst>
          </p:cNvPr>
          <p:cNvPicPr>
            <a:picLocks noChangeAspect="1"/>
          </p:cNvPicPr>
          <p:nvPr/>
        </p:nvPicPr>
        <p:blipFill>
          <a:blip r:embed="rId4"/>
          <a:stretch>
            <a:fillRect/>
          </a:stretch>
        </p:blipFill>
        <p:spPr>
          <a:xfrm>
            <a:off x="6450164" y="4276465"/>
            <a:ext cx="3570884" cy="1749355"/>
          </a:xfrm>
          <a:prstGeom prst="rect">
            <a:avLst/>
          </a:prstGeom>
        </p:spPr>
      </p:pic>
      <p:sp>
        <p:nvSpPr>
          <p:cNvPr id="18" name="TextBox 97">
            <a:extLst>
              <a:ext uri="{FF2B5EF4-FFF2-40B4-BE49-F238E27FC236}">
                <a16:creationId xmlns:a16="http://schemas.microsoft.com/office/drawing/2014/main" id="{34CE1669-7633-4F6D-AD33-301A653BC60B}"/>
              </a:ext>
            </a:extLst>
          </p:cNvPr>
          <p:cNvSpPr txBox="1"/>
          <p:nvPr/>
        </p:nvSpPr>
        <p:spPr>
          <a:xfrm>
            <a:off x="769930" y="232345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学生缴费成功后可给学生进行分班（参考分班操作）</a:t>
            </a:r>
          </a:p>
        </p:txBody>
      </p:sp>
      <p:sp>
        <p:nvSpPr>
          <p:cNvPr id="19" name="TextBox 97">
            <a:extLst>
              <a:ext uri="{FF2B5EF4-FFF2-40B4-BE49-F238E27FC236}">
                <a16:creationId xmlns:a16="http://schemas.microsoft.com/office/drawing/2014/main" id="{46842DCB-7EEA-4DB5-87E4-615409F2129E}"/>
              </a:ext>
            </a:extLst>
          </p:cNvPr>
          <p:cNvSpPr txBox="1"/>
          <p:nvPr/>
        </p:nvSpPr>
        <p:spPr>
          <a:xfrm>
            <a:off x="747496" y="3761568"/>
            <a:ext cx="3413687"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学生报到时输入身份证可打印报到单</a:t>
            </a:r>
          </a:p>
        </p:txBody>
      </p:sp>
      <p:sp>
        <p:nvSpPr>
          <p:cNvPr id="20" name="TextBox 97">
            <a:extLst>
              <a:ext uri="{FF2B5EF4-FFF2-40B4-BE49-F238E27FC236}">
                <a16:creationId xmlns:a16="http://schemas.microsoft.com/office/drawing/2014/main" id="{5E3B8C38-9024-4E0E-A438-B48A8DF8245A}"/>
              </a:ext>
            </a:extLst>
          </p:cNvPr>
          <p:cNvSpPr txBox="1"/>
          <p:nvPr/>
        </p:nvSpPr>
        <p:spPr>
          <a:xfrm>
            <a:off x="747496" y="3760293"/>
            <a:ext cx="3413687"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学生报到时输入身份证可打印报到单</a:t>
            </a:r>
          </a:p>
        </p:txBody>
      </p:sp>
      <p:sp>
        <p:nvSpPr>
          <p:cNvPr id="21" name="TextBox 97">
            <a:extLst>
              <a:ext uri="{FF2B5EF4-FFF2-40B4-BE49-F238E27FC236}">
                <a16:creationId xmlns:a16="http://schemas.microsoft.com/office/drawing/2014/main" id="{7C119676-96A7-4790-B6A2-430C28BD787A}"/>
              </a:ext>
            </a:extLst>
          </p:cNvPr>
          <p:cNvSpPr txBox="1"/>
          <p:nvPr/>
        </p:nvSpPr>
        <p:spPr>
          <a:xfrm>
            <a:off x="6383969" y="3749787"/>
            <a:ext cx="3413687"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学生报到时进行物品领取</a:t>
            </a:r>
          </a:p>
        </p:txBody>
      </p:sp>
    </p:spTree>
    <p:extLst>
      <p:ext uri="{BB962C8B-B14F-4D97-AF65-F5344CB8AC3E}">
        <p14:creationId xmlns:p14="http://schemas.microsoft.com/office/powerpoint/2010/main" val="34561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FC84B869-282A-46C8-94BF-DD6A4AFB4930}"/>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0D413339-1456-43AA-AAF5-20639B9611FA}"/>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EE25B9B5-AE9C-45FF-8D54-E5575F86106A}"/>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5C3C7999-F2AE-4AF8-8E2D-CD3DA0CBAF0C}"/>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D299123D-81BE-49B2-A5FA-6BF1D9824266}"/>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5122695D-B74A-4C3D-86ED-6CB13BE2A5F0}"/>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FB0FBE79-6BFA-4A47-85C8-5D3157D6205A}"/>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AE9B5AAD-FAD1-47BC-BA8D-A5AE471B6660}"/>
              </a:ext>
            </a:extLst>
          </p:cNvPr>
          <p:cNvSpPr txBox="1"/>
          <p:nvPr/>
        </p:nvSpPr>
        <p:spPr>
          <a:xfrm>
            <a:off x="769930" y="1444478"/>
            <a:ext cx="10383492"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3</a:t>
            </a:r>
            <a:r>
              <a:rPr lang="zh-CN" altLang="en-US" b="1" dirty="0">
                <a:solidFill>
                  <a:srgbClr val="314371"/>
                </a:solidFill>
                <a:latin typeface="微软雅黑" panose="020B0503020204020204" charset="-122"/>
              </a:rPr>
              <a:t>、工作流管理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发起工作流</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请假相关</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审核工作流</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教职工、学生可以发起请假</a:t>
            </a:r>
          </a:p>
        </p:txBody>
      </p:sp>
      <p:pic>
        <p:nvPicPr>
          <p:cNvPr id="10" name="图片 9">
            <a:extLst>
              <a:ext uri="{FF2B5EF4-FFF2-40B4-BE49-F238E27FC236}">
                <a16:creationId xmlns:a16="http://schemas.microsoft.com/office/drawing/2014/main" id="{36E9847B-0B3C-4C29-B6A1-E2019FCAA59C}"/>
              </a:ext>
            </a:extLst>
          </p:cNvPr>
          <p:cNvPicPr>
            <a:picLocks noChangeAspect="1"/>
          </p:cNvPicPr>
          <p:nvPr/>
        </p:nvPicPr>
        <p:blipFill>
          <a:blip r:embed="rId2"/>
          <a:stretch>
            <a:fillRect/>
          </a:stretch>
        </p:blipFill>
        <p:spPr>
          <a:xfrm>
            <a:off x="769930" y="3357239"/>
            <a:ext cx="5259396" cy="3158200"/>
          </a:xfrm>
          <a:prstGeom prst="rect">
            <a:avLst/>
          </a:prstGeom>
        </p:spPr>
      </p:pic>
      <p:pic>
        <p:nvPicPr>
          <p:cNvPr id="11" name="图片 10">
            <a:extLst>
              <a:ext uri="{FF2B5EF4-FFF2-40B4-BE49-F238E27FC236}">
                <a16:creationId xmlns:a16="http://schemas.microsoft.com/office/drawing/2014/main" id="{1D92876F-467D-47F2-88EA-2A8D3272B961}"/>
              </a:ext>
            </a:extLst>
          </p:cNvPr>
          <p:cNvPicPr>
            <a:picLocks noChangeAspect="1"/>
          </p:cNvPicPr>
          <p:nvPr/>
        </p:nvPicPr>
        <p:blipFill>
          <a:blip r:embed="rId3"/>
          <a:stretch>
            <a:fillRect/>
          </a:stretch>
        </p:blipFill>
        <p:spPr>
          <a:xfrm>
            <a:off x="6491111" y="3357239"/>
            <a:ext cx="4930959" cy="3214341"/>
          </a:xfrm>
          <a:prstGeom prst="rect">
            <a:avLst/>
          </a:prstGeom>
        </p:spPr>
      </p:pic>
      <p:sp>
        <p:nvSpPr>
          <p:cNvPr id="12" name="矩形 11">
            <a:extLst>
              <a:ext uri="{FF2B5EF4-FFF2-40B4-BE49-F238E27FC236}">
                <a16:creationId xmlns:a16="http://schemas.microsoft.com/office/drawing/2014/main" id="{E2112CD5-0921-4AE6-9231-05FD3E5668EB}"/>
              </a:ext>
            </a:extLst>
          </p:cNvPr>
          <p:cNvSpPr/>
          <p:nvPr/>
        </p:nvSpPr>
        <p:spPr>
          <a:xfrm>
            <a:off x="687365" y="1852755"/>
            <a:ext cx="3162703" cy="369332"/>
          </a:xfrm>
          <a:prstGeom prst="rect">
            <a:avLst/>
          </a:prstGeom>
        </p:spPr>
        <p:txBody>
          <a:bodyPr wrap="square">
            <a:spAutoFit/>
          </a:bodyPr>
          <a:lstStyle/>
          <a:p>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发起工作流</a:t>
            </a:r>
            <a:endParaRPr lang="zh-CN" altLang="en-US" dirty="0"/>
          </a:p>
        </p:txBody>
      </p:sp>
      <p:sp>
        <p:nvSpPr>
          <p:cNvPr id="13" name="文本框 38">
            <a:extLst>
              <a:ext uri="{FF2B5EF4-FFF2-40B4-BE49-F238E27FC236}">
                <a16:creationId xmlns:a16="http://schemas.microsoft.com/office/drawing/2014/main" id="{18ED803B-C976-4681-B65C-C3D6C98DC4B3}"/>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4" name="TextBox 97">
            <a:extLst>
              <a:ext uri="{FF2B5EF4-FFF2-40B4-BE49-F238E27FC236}">
                <a16:creationId xmlns:a16="http://schemas.microsoft.com/office/drawing/2014/main" id="{8035CB6F-4E95-4289-ABE0-EC2972A44830}"/>
              </a:ext>
            </a:extLst>
          </p:cNvPr>
          <p:cNvSpPr txBox="1"/>
          <p:nvPr/>
        </p:nvSpPr>
        <p:spPr>
          <a:xfrm>
            <a:off x="769930" y="2353365"/>
            <a:ext cx="10799218" cy="7096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自定义工作流审核流程</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发起工作流设计</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选择工作流类型</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点击下面添加流程</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拖拽式添加需要审核的流程的人员到流程后面</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右侧设置流程条件</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点击确定。</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工作流列表中可以开启或关闭工作流同时也可以查看详情</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135974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1DACB548-5701-4450-B21A-9B2C2DFBEF28}"/>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1A69B7AF-1416-4AFA-89CD-06AAFB345A2B}"/>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0D3EF271-68E5-4C74-9D83-074D5057937D}"/>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8EB88BA0-7A7A-4238-AF0E-47A4B4EF76CF}"/>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DBB90EB5-631B-42F3-8728-DAAF28B1EC7E}"/>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061C8521-0C87-40EA-BE81-E5C5CA79990A}"/>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B4378A11-E4E6-4EBD-B861-3AC1586D43E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4F0851DF-2473-4408-ABF5-A60ADDB7295C}"/>
              </a:ext>
            </a:extLst>
          </p:cNvPr>
          <p:cNvSpPr txBox="1"/>
          <p:nvPr/>
        </p:nvSpPr>
        <p:spPr>
          <a:xfrm>
            <a:off x="747496" y="1508666"/>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30</a:t>
            </a:r>
            <a:r>
              <a:rPr lang="zh-CN" altLang="en-US" b="1" dirty="0">
                <a:solidFill>
                  <a:srgbClr val="314371"/>
                </a:solidFill>
                <a:latin typeface="微软雅黑" panose="020B0503020204020204" charset="-122"/>
              </a:rPr>
              <a:t>、企业招聘（中职）</a:t>
            </a:r>
          </a:p>
        </p:txBody>
      </p:sp>
      <p:sp>
        <p:nvSpPr>
          <p:cNvPr id="10" name="TextBox 97">
            <a:extLst>
              <a:ext uri="{FF2B5EF4-FFF2-40B4-BE49-F238E27FC236}">
                <a16:creationId xmlns:a16="http://schemas.microsoft.com/office/drawing/2014/main" id="{8DCC6949-C7DB-433B-A887-C889F69FA7FB}"/>
              </a:ext>
            </a:extLst>
          </p:cNvPr>
          <p:cNvSpPr txBox="1"/>
          <p:nvPr/>
        </p:nvSpPr>
        <p:spPr>
          <a:xfrm>
            <a:off x="769930" y="232345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可查看企业的招聘信息</a:t>
            </a:r>
          </a:p>
        </p:txBody>
      </p:sp>
      <p:sp>
        <p:nvSpPr>
          <p:cNvPr id="11" name="TextBox 96">
            <a:extLst>
              <a:ext uri="{FF2B5EF4-FFF2-40B4-BE49-F238E27FC236}">
                <a16:creationId xmlns:a16="http://schemas.microsoft.com/office/drawing/2014/main" id="{CB027DA8-7783-46B4-A46F-5B461A6B639E}"/>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1</a:t>
            </a:r>
            <a:r>
              <a:rPr lang="zh-CN" altLang="en-US" b="1" dirty="0">
                <a:solidFill>
                  <a:srgbClr val="314371"/>
                </a:solidFill>
                <a:latin typeface="微软雅黑" panose="020B0503020204020204" charset="-122"/>
              </a:rPr>
              <a:t>）学生招聘</a:t>
            </a:r>
          </a:p>
        </p:txBody>
      </p:sp>
      <p:pic>
        <p:nvPicPr>
          <p:cNvPr id="12" name="图片 11">
            <a:extLst>
              <a:ext uri="{FF2B5EF4-FFF2-40B4-BE49-F238E27FC236}">
                <a16:creationId xmlns:a16="http://schemas.microsoft.com/office/drawing/2014/main" id="{39F4C710-E187-4D9B-91C5-D73163EA6E1E}"/>
              </a:ext>
            </a:extLst>
          </p:cNvPr>
          <p:cNvPicPr>
            <a:picLocks noChangeAspect="1"/>
          </p:cNvPicPr>
          <p:nvPr/>
        </p:nvPicPr>
        <p:blipFill>
          <a:blip r:embed="rId2"/>
          <a:stretch>
            <a:fillRect/>
          </a:stretch>
        </p:blipFill>
        <p:spPr>
          <a:xfrm>
            <a:off x="743426" y="2722016"/>
            <a:ext cx="6675753" cy="3860088"/>
          </a:xfrm>
          <a:prstGeom prst="rect">
            <a:avLst/>
          </a:prstGeom>
        </p:spPr>
      </p:pic>
    </p:spTree>
    <p:extLst>
      <p:ext uri="{BB962C8B-B14F-4D97-AF65-F5344CB8AC3E}">
        <p14:creationId xmlns:p14="http://schemas.microsoft.com/office/powerpoint/2010/main" val="13656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0D11FF3E-6885-40E6-84EF-377EFD438046}"/>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1AD832F4-1DBE-40A8-A0AE-A52B0A89E5A8}"/>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4AFCEAEB-8999-44CB-B648-B695C8C4A3DC}"/>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6C3955D5-1638-4D51-82AD-0552CA963BEE}"/>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0122834B-8DE6-4A25-9917-AA377D951E36}"/>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3B4510D0-686A-43FC-9623-5A251036454A}"/>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BB7139DC-2525-4411-B002-7E736E75677A}"/>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9" name="TextBox 96">
            <a:extLst>
              <a:ext uri="{FF2B5EF4-FFF2-40B4-BE49-F238E27FC236}">
                <a16:creationId xmlns:a16="http://schemas.microsoft.com/office/drawing/2014/main" id="{891A5637-45D4-4B5D-A1D9-AF827752A88C}"/>
              </a:ext>
            </a:extLst>
          </p:cNvPr>
          <p:cNvSpPr txBox="1"/>
          <p:nvPr/>
        </p:nvSpPr>
        <p:spPr>
          <a:xfrm>
            <a:off x="747496" y="1508666"/>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30</a:t>
            </a:r>
            <a:r>
              <a:rPr lang="zh-CN" altLang="en-US" b="1" dirty="0">
                <a:solidFill>
                  <a:srgbClr val="314371"/>
                </a:solidFill>
                <a:latin typeface="微软雅黑" panose="020B0503020204020204" charset="-122"/>
              </a:rPr>
              <a:t>、企业招聘（中职）</a:t>
            </a:r>
          </a:p>
        </p:txBody>
      </p:sp>
      <p:sp>
        <p:nvSpPr>
          <p:cNvPr id="10" name="TextBox 97">
            <a:extLst>
              <a:ext uri="{FF2B5EF4-FFF2-40B4-BE49-F238E27FC236}">
                <a16:creationId xmlns:a16="http://schemas.microsoft.com/office/drawing/2014/main" id="{F6D07AF2-E4C9-4652-A1FB-0B83AF86126D}"/>
              </a:ext>
            </a:extLst>
          </p:cNvPr>
          <p:cNvSpPr txBox="1"/>
          <p:nvPr/>
        </p:nvSpPr>
        <p:spPr>
          <a:xfrm>
            <a:off x="769930" y="232345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可查看学生的就业情况及点评等同时也可对企业的信息进行审核</a:t>
            </a:r>
          </a:p>
        </p:txBody>
      </p:sp>
      <p:sp>
        <p:nvSpPr>
          <p:cNvPr id="11" name="TextBox 96">
            <a:extLst>
              <a:ext uri="{FF2B5EF4-FFF2-40B4-BE49-F238E27FC236}">
                <a16:creationId xmlns:a16="http://schemas.microsoft.com/office/drawing/2014/main" id="{EDE43110-79EC-459C-A74B-C9766CF0F28B}"/>
              </a:ext>
            </a:extLst>
          </p:cNvPr>
          <p:cNvSpPr txBox="1"/>
          <p:nvPr/>
        </p:nvSpPr>
        <p:spPr>
          <a:xfrm>
            <a:off x="614419" y="1928942"/>
            <a:ext cx="8892884" cy="276999"/>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a:t>
            </a:r>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）企业招聘管理</a:t>
            </a:r>
          </a:p>
        </p:txBody>
      </p:sp>
      <p:pic>
        <p:nvPicPr>
          <p:cNvPr id="12" name="图片 11">
            <a:extLst>
              <a:ext uri="{FF2B5EF4-FFF2-40B4-BE49-F238E27FC236}">
                <a16:creationId xmlns:a16="http://schemas.microsoft.com/office/drawing/2014/main" id="{6D5C818B-7CFC-464E-9354-65686B2E64DC}"/>
              </a:ext>
            </a:extLst>
          </p:cNvPr>
          <p:cNvPicPr>
            <a:picLocks noChangeAspect="1"/>
          </p:cNvPicPr>
          <p:nvPr/>
        </p:nvPicPr>
        <p:blipFill>
          <a:blip r:embed="rId2"/>
          <a:stretch>
            <a:fillRect/>
          </a:stretch>
        </p:blipFill>
        <p:spPr>
          <a:xfrm>
            <a:off x="747496" y="2903523"/>
            <a:ext cx="5829543" cy="2750185"/>
          </a:xfrm>
          <a:prstGeom prst="rect">
            <a:avLst/>
          </a:prstGeom>
        </p:spPr>
      </p:pic>
      <p:pic>
        <p:nvPicPr>
          <p:cNvPr id="13" name="图片 12">
            <a:extLst>
              <a:ext uri="{FF2B5EF4-FFF2-40B4-BE49-F238E27FC236}">
                <a16:creationId xmlns:a16="http://schemas.microsoft.com/office/drawing/2014/main" id="{7E959CB1-8294-46D5-B0BD-4E20D58EAFCD}"/>
              </a:ext>
            </a:extLst>
          </p:cNvPr>
          <p:cNvPicPr>
            <a:picLocks noChangeAspect="1"/>
          </p:cNvPicPr>
          <p:nvPr/>
        </p:nvPicPr>
        <p:blipFill>
          <a:blip r:embed="rId3"/>
          <a:stretch>
            <a:fillRect/>
          </a:stretch>
        </p:blipFill>
        <p:spPr>
          <a:xfrm>
            <a:off x="6795874" y="2904831"/>
            <a:ext cx="4903947" cy="2734437"/>
          </a:xfrm>
          <a:prstGeom prst="rect">
            <a:avLst/>
          </a:prstGeom>
        </p:spPr>
      </p:pic>
    </p:spTree>
    <p:extLst>
      <p:ext uri="{BB962C8B-B14F-4D97-AF65-F5344CB8AC3E}">
        <p14:creationId xmlns:p14="http://schemas.microsoft.com/office/powerpoint/2010/main" val="349528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a:extLst>
              <a:ext uri="{FF2B5EF4-FFF2-40B4-BE49-F238E27FC236}">
                <a16:creationId xmlns:a16="http://schemas.microsoft.com/office/drawing/2014/main" id="{CDC05B67-FD40-4353-9ED1-1B3B280760CD}"/>
              </a:ext>
            </a:extLst>
          </p:cNvPr>
          <p:cNvSpPr txBox="1"/>
          <p:nvPr/>
        </p:nvSpPr>
        <p:spPr>
          <a:xfrm>
            <a:off x="747496" y="1508666"/>
            <a:ext cx="8892884" cy="276999"/>
          </a:xfrm>
          <a:prstGeom prst="rect">
            <a:avLst/>
          </a:prstGeom>
          <a:noFill/>
        </p:spPr>
        <p:txBody>
          <a:bodyPr wrap="square" lIns="0" tIns="0" rIns="0" bIns="0" rtlCol="0">
            <a:spAutoFit/>
          </a:bodyPr>
          <a:lstStyle/>
          <a:p>
            <a:pPr defTabSz="1131570"/>
            <a:r>
              <a:rPr lang="en-US" altLang="zh-CN" b="1" dirty="0">
                <a:solidFill>
                  <a:srgbClr val="314371"/>
                </a:solidFill>
                <a:latin typeface="微软雅黑" panose="020B0503020204020204" charset="-122"/>
              </a:rPr>
              <a:t>31</a:t>
            </a:r>
            <a:r>
              <a:rPr lang="zh-CN" altLang="en-US" b="1" dirty="0">
                <a:solidFill>
                  <a:srgbClr val="314371"/>
                </a:solidFill>
                <a:latin typeface="微软雅黑" panose="020B0503020204020204" charset="-122"/>
              </a:rPr>
              <a:t>、数据统计</a:t>
            </a:r>
          </a:p>
        </p:txBody>
      </p:sp>
      <p:sp>
        <p:nvSpPr>
          <p:cNvPr id="4" name="TextBox 96">
            <a:extLst>
              <a:ext uri="{FF2B5EF4-FFF2-40B4-BE49-F238E27FC236}">
                <a16:creationId xmlns:a16="http://schemas.microsoft.com/office/drawing/2014/main" id="{E80DEB95-BF07-4442-9FB1-79C9FA50003A}"/>
              </a:ext>
            </a:extLst>
          </p:cNvPr>
          <p:cNvSpPr txBox="1"/>
          <p:nvPr/>
        </p:nvSpPr>
        <p:spPr>
          <a:xfrm>
            <a:off x="751255" y="1964187"/>
            <a:ext cx="8892884" cy="553998"/>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男女人数比例、专业人数比例、费用支出、工资涨幅、资助统计、就业率、请假统计、教职工学历统计、考试分析、招生统计</a:t>
            </a:r>
          </a:p>
        </p:txBody>
      </p:sp>
      <p:sp>
        <p:nvSpPr>
          <p:cNvPr id="5" name="梯形 2">
            <a:extLst>
              <a:ext uri="{FF2B5EF4-FFF2-40B4-BE49-F238E27FC236}">
                <a16:creationId xmlns:a16="http://schemas.microsoft.com/office/drawing/2014/main" id="{B463157D-06FA-4D1E-91D5-92A19DFA8794}"/>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6" name="组合 5">
            <a:extLst>
              <a:ext uri="{FF2B5EF4-FFF2-40B4-BE49-F238E27FC236}">
                <a16:creationId xmlns:a16="http://schemas.microsoft.com/office/drawing/2014/main" id="{C608E69E-7E67-4BF6-8DA4-8D1E5C02528F}"/>
              </a:ext>
            </a:extLst>
          </p:cNvPr>
          <p:cNvGrpSpPr/>
          <p:nvPr/>
        </p:nvGrpSpPr>
        <p:grpSpPr>
          <a:xfrm>
            <a:off x="607853" y="286420"/>
            <a:ext cx="392005" cy="582206"/>
            <a:chOff x="2437632" y="1965988"/>
            <a:chExt cx="1529173" cy="2271132"/>
          </a:xfrm>
          <a:solidFill>
            <a:srgbClr val="314371"/>
          </a:solidFill>
        </p:grpSpPr>
        <p:sp>
          <p:nvSpPr>
            <p:cNvPr id="7" name="Freeform 5">
              <a:extLst>
                <a:ext uri="{FF2B5EF4-FFF2-40B4-BE49-F238E27FC236}">
                  <a16:creationId xmlns:a16="http://schemas.microsoft.com/office/drawing/2014/main" id="{26B9CA8F-48FC-4A05-B774-8B2259F430B6}"/>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8" name="Freeform 6">
              <a:extLst>
                <a:ext uri="{FF2B5EF4-FFF2-40B4-BE49-F238E27FC236}">
                  <a16:creationId xmlns:a16="http://schemas.microsoft.com/office/drawing/2014/main" id="{B96C98DF-8679-4F8B-970F-CE629583C651}"/>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9" name="Freeform 7">
              <a:extLst>
                <a:ext uri="{FF2B5EF4-FFF2-40B4-BE49-F238E27FC236}">
                  <a16:creationId xmlns:a16="http://schemas.microsoft.com/office/drawing/2014/main" id="{13462154-6A58-48FE-88BA-A33080EAA09C}"/>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0" name="文本框 38">
            <a:extLst>
              <a:ext uri="{FF2B5EF4-FFF2-40B4-BE49-F238E27FC236}">
                <a16:creationId xmlns:a16="http://schemas.microsoft.com/office/drawing/2014/main" id="{D114F10F-2541-4FA8-BED7-BA1C16A7AADB}"/>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11" name="直接连接符 10">
            <a:extLst>
              <a:ext uri="{FF2B5EF4-FFF2-40B4-BE49-F238E27FC236}">
                <a16:creationId xmlns:a16="http://schemas.microsoft.com/office/drawing/2014/main" id="{65D1761E-03DB-4D08-8FE4-B59C5E7D24A3}"/>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12" name="图片 11">
            <a:extLst>
              <a:ext uri="{FF2B5EF4-FFF2-40B4-BE49-F238E27FC236}">
                <a16:creationId xmlns:a16="http://schemas.microsoft.com/office/drawing/2014/main" id="{FEA29746-77E5-481F-9D6D-E28C97885DAF}"/>
              </a:ext>
            </a:extLst>
          </p:cNvPr>
          <p:cNvPicPr>
            <a:picLocks noChangeAspect="1"/>
          </p:cNvPicPr>
          <p:nvPr/>
        </p:nvPicPr>
        <p:blipFill>
          <a:blip r:embed="rId2"/>
          <a:stretch>
            <a:fillRect/>
          </a:stretch>
        </p:blipFill>
        <p:spPr>
          <a:xfrm>
            <a:off x="804857" y="2981738"/>
            <a:ext cx="5905255" cy="2878527"/>
          </a:xfrm>
          <a:prstGeom prst="rect">
            <a:avLst/>
          </a:prstGeom>
        </p:spPr>
      </p:pic>
      <p:pic>
        <p:nvPicPr>
          <p:cNvPr id="13" name="图片 12">
            <a:extLst>
              <a:ext uri="{FF2B5EF4-FFF2-40B4-BE49-F238E27FC236}">
                <a16:creationId xmlns:a16="http://schemas.microsoft.com/office/drawing/2014/main" id="{7A31499F-8511-4139-B3D5-CE54F10BD496}"/>
              </a:ext>
            </a:extLst>
          </p:cNvPr>
          <p:cNvPicPr>
            <a:picLocks noChangeAspect="1"/>
          </p:cNvPicPr>
          <p:nvPr/>
        </p:nvPicPr>
        <p:blipFill>
          <a:blip r:embed="rId3"/>
          <a:stretch>
            <a:fillRect/>
          </a:stretch>
        </p:blipFill>
        <p:spPr>
          <a:xfrm>
            <a:off x="6947627" y="2996399"/>
            <a:ext cx="4343225" cy="2889106"/>
          </a:xfrm>
          <a:prstGeom prst="rect">
            <a:avLst/>
          </a:prstGeom>
        </p:spPr>
      </p:pic>
    </p:spTree>
    <p:extLst>
      <p:ext uri="{BB962C8B-B14F-4D97-AF65-F5344CB8AC3E}">
        <p14:creationId xmlns:p14="http://schemas.microsoft.com/office/powerpoint/2010/main" val="46051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3FA869A0-0030-488C-8CB1-E88BB94F3B1C}"/>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552ED065-B5E9-4DD9-B57C-DC2CF8CBCA8B}"/>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2D4BE56D-0C45-41D9-ABBF-AFA46BEA2AC4}"/>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B3D0A4D2-8353-48C3-8937-6DD859444CD8}"/>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4A608E81-771E-4C3E-B156-9F8E9374D25A}"/>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04BB85A1-E6EC-4783-9061-B0A8A6DC11B3}"/>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7E99719C-9A02-452E-A3C2-5213ECF1782B}"/>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pic>
        <p:nvPicPr>
          <p:cNvPr id="9" name="图片 8">
            <a:extLst>
              <a:ext uri="{FF2B5EF4-FFF2-40B4-BE49-F238E27FC236}">
                <a16:creationId xmlns:a16="http://schemas.microsoft.com/office/drawing/2014/main" id="{40F4550A-8982-4D43-99DA-C5E295C92E4E}"/>
              </a:ext>
            </a:extLst>
          </p:cNvPr>
          <p:cNvPicPr>
            <a:picLocks noChangeAspect="1"/>
          </p:cNvPicPr>
          <p:nvPr/>
        </p:nvPicPr>
        <p:blipFill>
          <a:blip r:embed="rId2"/>
          <a:stretch>
            <a:fillRect/>
          </a:stretch>
        </p:blipFill>
        <p:spPr>
          <a:xfrm>
            <a:off x="461098" y="2998917"/>
            <a:ext cx="5412181" cy="3454909"/>
          </a:xfrm>
          <a:prstGeom prst="rect">
            <a:avLst/>
          </a:prstGeom>
        </p:spPr>
      </p:pic>
      <p:pic>
        <p:nvPicPr>
          <p:cNvPr id="10" name="图片 9">
            <a:extLst>
              <a:ext uri="{FF2B5EF4-FFF2-40B4-BE49-F238E27FC236}">
                <a16:creationId xmlns:a16="http://schemas.microsoft.com/office/drawing/2014/main" id="{039DF5DB-D0C7-484E-AD16-17B678B44620}"/>
              </a:ext>
            </a:extLst>
          </p:cNvPr>
          <p:cNvPicPr>
            <a:picLocks noChangeAspect="1"/>
          </p:cNvPicPr>
          <p:nvPr/>
        </p:nvPicPr>
        <p:blipFill>
          <a:blip r:embed="rId3"/>
          <a:stretch>
            <a:fillRect/>
          </a:stretch>
        </p:blipFill>
        <p:spPr>
          <a:xfrm>
            <a:off x="6195148" y="2998917"/>
            <a:ext cx="5412181" cy="3449333"/>
          </a:xfrm>
          <a:prstGeom prst="rect">
            <a:avLst/>
          </a:prstGeom>
        </p:spPr>
      </p:pic>
      <p:sp>
        <p:nvSpPr>
          <p:cNvPr id="11" name="矩形 10">
            <a:extLst>
              <a:ext uri="{FF2B5EF4-FFF2-40B4-BE49-F238E27FC236}">
                <a16:creationId xmlns:a16="http://schemas.microsoft.com/office/drawing/2014/main" id="{8374B25D-A204-44D6-81EA-41391B8E157F}"/>
              </a:ext>
            </a:extLst>
          </p:cNvPr>
          <p:cNvSpPr/>
          <p:nvPr/>
        </p:nvSpPr>
        <p:spPr>
          <a:xfrm>
            <a:off x="375222" y="1561171"/>
            <a:ext cx="3162703" cy="369332"/>
          </a:xfrm>
          <a:prstGeom prst="rect">
            <a:avLst/>
          </a:prstGeom>
        </p:spPr>
        <p:txBody>
          <a:bodyPr wrap="square">
            <a:spAutoFit/>
          </a:bodyPr>
          <a:lstStyle/>
          <a:p>
            <a:r>
              <a:rPr lang="en-US" altLang="zh-CN" b="1" dirty="0">
                <a:solidFill>
                  <a:srgbClr val="314371"/>
                </a:solidFill>
                <a:latin typeface="微软雅黑" panose="020B0503020204020204" charset="-122"/>
              </a:rPr>
              <a:t>(2)</a:t>
            </a:r>
            <a:r>
              <a:rPr lang="zh-CN" altLang="en-US" b="1" dirty="0">
                <a:solidFill>
                  <a:srgbClr val="314371"/>
                </a:solidFill>
                <a:latin typeface="微软雅黑" panose="020B0503020204020204" charset="-122"/>
              </a:rPr>
              <a:t>审核工作流</a:t>
            </a:r>
            <a:endParaRPr lang="zh-CN" altLang="en-US" dirty="0"/>
          </a:p>
        </p:txBody>
      </p:sp>
      <p:sp>
        <p:nvSpPr>
          <p:cNvPr id="12" name="文本框 38">
            <a:extLst>
              <a:ext uri="{FF2B5EF4-FFF2-40B4-BE49-F238E27FC236}">
                <a16:creationId xmlns:a16="http://schemas.microsoft.com/office/drawing/2014/main" id="{A92DEEA0-42D9-478C-A73C-C5790F918124}"/>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3" name="TextBox 97">
            <a:extLst>
              <a:ext uri="{FF2B5EF4-FFF2-40B4-BE49-F238E27FC236}">
                <a16:creationId xmlns:a16="http://schemas.microsoft.com/office/drawing/2014/main" id="{AA0DF65D-B981-4697-8091-25B309A695C4}"/>
              </a:ext>
            </a:extLst>
          </p:cNvPr>
          <p:cNvSpPr txBox="1"/>
          <p:nvPr/>
        </p:nvSpPr>
        <p:spPr>
          <a:xfrm>
            <a:off x="461098" y="2285957"/>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发起工作流后，按照审核流程人员进行审核</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点击待审核</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选择通过或者不通过</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10178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梯形 2">
            <a:extLst>
              <a:ext uri="{FF2B5EF4-FFF2-40B4-BE49-F238E27FC236}">
                <a16:creationId xmlns:a16="http://schemas.microsoft.com/office/drawing/2014/main" id="{F1D046CC-E153-40D5-B281-C68E547DD795}"/>
              </a:ext>
            </a:extLst>
          </p:cNvPr>
          <p:cNvSpPr/>
          <p:nvPr/>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 name="组合 2">
            <a:extLst>
              <a:ext uri="{FF2B5EF4-FFF2-40B4-BE49-F238E27FC236}">
                <a16:creationId xmlns:a16="http://schemas.microsoft.com/office/drawing/2014/main" id="{7B80BBA9-7647-48A0-B3F7-E69D65844956}"/>
              </a:ext>
            </a:extLst>
          </p:cNvPr>
          <p:cNvGrpSpPr/>
          <p:nvPr/>
        </p:nvGrpSpPr>
        <p:grpSpPr>
          <a:xfrm>
            <a:off x="607853" y="286420"/>
            <a:ext cx="392005" cy="582206"/>
            <a:chOff x="2437632" y="1965988"/>
            <a:chExt cx="1529173" cy="2271132"/>
          </a:xfrm>
          <a:solidFill>
            <a:srgbClr val="314371"/>
          </a:solidFill>
        </p:grpSpPr>
        <p:sp>
          <p:nvSpPr>
            <p:cNvPr id="4" name="Freeform 5">
              <a:extLst>
                <a:ext uri="{FF2B5EF4-FFF2-40B4-BE49-F238E27FC236}">
                  <a16:creationId xmlns:a16="http://schemas.microsoft.com/office/drawing/2014/main" id="{F39562A4-BAF3-4A78-AF91-61E2975C9835}"/>
                </a:ext>
              </a:extLst>
            </p:cNvPr>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5" name="Freeform 6">
              <a:extLst>
                <a:ext uri="{FF2B5EF4-FFF2-40B4-BE49-F238E27FC236}">
                  <a16:creationId xmlns:a16="http://schemas.microsoft.com/office/drawing/2014/main" id="{EC673A9C-B851-41CB-AE65-AB82F6858254}"/>
                </a:ext>
              </a:extLst>
            </p:cNvPr>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7">
              <a:extLst>
                <a:ext uri="{FF2B5EF4-FFF2-40B4-BE49-F238E27FC236}">
                  <a16:creationId xmlns:a16="http://schemas.microsoft.com/office/drawing/2014/main" id="{261E3FAB-3FF1-45C5-9C21-EF0B3C8FEE83}"/>
                </a:ext>
              </a:extLst>
            </p:cNvPr>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7" name="文本框 38">
            <a:extLst>
              <a:ext uri="{FF2B5EF4-FFF2-40B4-BE49-F238E27FC236}">
                <a16:creationId xmlns:a16="http://schemas.microsoft.com/office/drawing/2014/main" id="{671B84F3-895B-4CB1-91E7-0EA3EAF322BA}"/>
              </a:ext>
            </a:extLst>
          </p:cNvPr>
          <p:cNvSpPr txBox="1"/>
          <p:nvPr/>
        </p:nvSpPr>
        <p:spPr>
          <a:xfrm>
            <a:off x="1264217" y="351896"/>
            <a:ext cx="1620957"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智慧校园</a:t>
            </a:r>
          </a:p>
        </p:txBody>
      </p:sp>
      <p:cxnSp>
        <p:nvCxnSpPr>
          <p:cNvPr id="8" name="直接连接符 7">
            <a:extLst>
              <a:ext uri="{FF2B5EF4-FFF2-40B4-BE49-F238E27FC236}">
                <a16:creationId xmlns:a16="http://schemas.microsoft.com/office/drawing/2014/main" id="{3B31BA9C-43AC-4A39-B1AB-A352C814F8F0}"/>
              </a:ext>
            </a:extLst>
          </p:cNvPr>
          <p:cNvCxnSpPr/>
          <p:nvPr/>
        </p:nvCxnSpPr>
        <p:spPr>
          <a:xfrm>
            <a:off x="0" y="952500"/>
            <a:ext cx="12192000" cy="0"/>
          </a:xfrm>
          <a:prstGeom prst="line">
            <a:avLst/>
          </a:prstGeom>
          <a:noFill/>
          <a:ln w="12700" cap="flat" cmpd="sng" algn="ctr">
            <a:solidFill>
              <a:srgbClr val="314371"/>
            </a:solidFill>
            <a:prstDash val="solid"/>
            <a:miter lim="800000"/>
          </a:ln>
          <a:effectLst/>
        </p:spPr>
      </p:cxnSp>
      <p:sp>
        <p:nvSpPr>
          <p:cNvPr id="10" name="矩形 9">
            <a:extLst>
              <a:ext uri="{FF2B5EF4-FFF2-40B4-BE49-F238E27FC236}">
                <a16:creationId xmlns:a16="http://schemas.microsoft.com/office/drawing/2014/main" id="{B10758E2-958B-4B52-8494-F3B32EBE18C9}"/>
              </a:ext>
            </a:extLst>
          </p:cNvPr>
          <p:cNvSpPr/>
          <p:nvPr/>
        </p:nvSpPr>
        <p:spPr>
          <a:xfrm>
            <a:off x="375222" y="1463805"/>
            <a:ext cx="3162703" cy="369332"/>
          </a:xfrm>
          <a:prstGeom prst="rect">
            <a:avLst/>
          </a:prstGeom>
        </p:spPr>
        <p:txBody>
          <a:bodyPr wrap="square">
            <a:spAutoFit/>
          </a:bodyPr>
          <a:lstStyle/>
          <a:p>
            <a:r>
              <a:rPr lang="en-US" altLang="zh-CN" b="1" dirty="0">
                <a:solidFill>
                  <a:srgbClr val="314371"/>
                </a:solidFill>
                <a:latin typeface="微软雅黑" panose="020B0503020204020204" charset="-122"/>
              </a:rPr>
              <a:t>(3)</a:t>
            </a:r>
            <a:r>
              <a:rPr lang="zh-CN" altLang="en-US" b="1" dirty="0">
                <a:solidFill>
                  <a:srgbClr val="314371"/>
                </a:solidFill>
                <a:latin typeface="微软雅黑" panose="020B0503020204020204" charset="-122"/>
              </a:rPr>
              <a:t>教职工、学生申请请假</a:t>
            </a:r>
            <a:endParaRPr lang="zh-CN" altLang="en-US" dirty="0"/>
          </a:p>
        </p:txBody>
      </p:sp>
      <p:pic>
        <p:nvPicPr>
          <p:cNvPr id="11" name="图片 10">
            <a:extLst>
              <a:ext uri="{FF2B5EF4-FFF2-40B4-BE49-F238E27FC236}">
                <a16:creationId xmlns:a16="http://schemas.microsoft.com/office/drawing/2014/main" id="{06817AD2-1C68-44FE-9DDE-AC33F2E1251B}"/>
              </a:ext>
            </a:extLst>
          </p:cNvPr>
          <p:cNvPicPr>
            <a:picLocks noChangeAspect="1"/>
          </p:cNvPicPr>
          <p:nvPr/>
        </p:nvPicPr>
        <p:blipFill>
          <a:blip r:embed="rId2"/>
          <a:stretch>
            <a:fillRect/>
          </a:stretch>
        </p:blipFill>
        <p:spPr>
          <a:xfrm>
            <a:off x="517542" y="2801300"/>
            <a:ext cx="8387920" cy="4083204"/>
          </a:xfrm>
          <a:prstGeom prst="rect">
            <a:avLst/>
          </a:prstGeom>
        </p:spPr>
      </p:pic>
      <p:sp>
        <p:nvSpPr>
          <p:cNvPr id="12" name="文本框 38">
            <a:extLst>
              <a:ext uri="{FF2B5EF4-FFF2-40B4-BE49-F238E27FC236}">
                <a16:creationId xmlns:a16="http://schemas.microsoft.com/office/drawing/2014/main" id="{FE13CB77-EA2B-4199-BA61-3E3AAAE79233}"/>
              </a:ext>
            </a:extLst>
          </p:cNvPr>
          <p:cNvSpPr txBox="1"/>
          <p:nvPr/>
        </p:nvSpPr>
        <p:spPr>
          <a:xfrm>
            <a:off x="9905900" y="345406"/>
            <a:ext cx="1261884" cy="52322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办公室</a:t>
            </a:r>
          </a:p>
        </p:txBody>
      </p:sp>
      <p:sp>
        <p:nvSpPr>
          <p:cNvPr id="13" name="TextBox 97">
            <a:extLst>
              <a:ext uri="{FF2B5EF4-FFF2-40B4-BE49-F238E27FC236}">
                <a16:creationId xmlns:a16="http://schemas.microsoft.com/office/drawing/2014/main" id="{7F0D8FA5-FB2E-469A-A15F-30135AF4F4F9}"/>
              </a:ext>
            </a:extLst>
          </p:cNvPr>
          <p:cNvSpPr txBox="1"/>
          <p:nvPr/>
        </p:nvSpPr>
        <p:spPr>
          <a:xfrm>
            <a:off x="461098" y="1983665"/>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工作流通过后</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学生或者老师就可以申请请假</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点击申请请假</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填写请假时间、天数等创建请假</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时也可以在审核详情里面看见审核的流程</a:t>
            </a:r>
            <a:endParaRPr lang="en-US" altLang="zh-CN" sz="1300" kern="0" dirty="0">
              <a:solidFill>
                <a:srgbClr val="000000">
                  <a:lumMod val="65000"/>
                  <a:lumOff val="35000"/>
                </a:srgbClr>
              </a:solidFill>
            </a:endParaRPr>
          </a:p>
        </p:txBody>
      </p:sp>
    </p:spTree>
    <p:extLst>
      <p:ext uri="{BB962C8B-B14F-4D97-AF65-F5344CB8AC3E}">
        <p14:creationId xmlns:p14="http://schemas.microsoft.com/office/powerpoint/2010/main" val="425943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2952</Words>
  <Application>Microsoft Office PowerPoint</Application>
  <PresentationFormat>宽屏</PresentationFormat>
  <Paragraphs>363</Paragraphs>
  <Slides>72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72</vt:i4>
      </vt:variant>
    </vt:vector>
  </HeadingPairs>
  <TitlesOfParts>
    <vt:vector size="79" baseType="lpstr">
      <vt:lpstr>方正正大黑简体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dell</cp:lastModifiedBy>
  <cp:revision>702</cp:revision>
  <dcterms:created xsi:type="dcterms:W3CDTF">2015-05-05T08:02:00Z</dcterms:created>
  <dcterms:modified xsi:type="dcterms:W3CDTF">2018-04-27T14:44:50Z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ies>
</file>