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1" r:id="rId4"/>
    <p:sldId id="258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3" r:id="rId19"/>
    <p:sldId id="274" r:id="rId20"/>
    <p:sldId id="272" r:id="rId21"/>
    <p:sldId id="275" r:id="rId22"/>
    <p:sldId id="276" r:id="rId23"/>
    <p:sldId id="277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3AE3-314E-40D8-B9DA-A91692AB4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409950"/>
            <a:ext cx="9144000" cy="128428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5762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2150" y="4095750"/>
            <a:ext cx="8153400" cy="131445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2150" y="5491956"/>
            <a:ext cx="8153400" cy="63612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7741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01327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7741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01327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3409200"/>
            <a:ext cx="9144000" cy="1504800"/>
          </a:xfrm>
        </p:spPr>
        <p:txBody>
          <a:bodyPr anchor="b" anchorCtr="0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85421" y="365125"/>
            <a:ext cx="1668379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34046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809750" y="320675"/>
            <a:ext cx="5200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809750" y="1825625"/>
            <a:ext cx="954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2.xml"/><Relationship Id="rId3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5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8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7.xml"/><Relationship Id="rId3" Type="http://schemas.openxmlformats.org/officeDocument/2006/relationships/image" Target="../media/image19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7" Type="http://schemas.openxmlformats.org/officeDocument/2006/relationships/notesSlide" Target="../notesSlides/notesSlide1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2.xml"/><Relationship Id="rId3" Type="http://schemas.openxmlformats.org/officeDocument/2006/relationships/image" Target="../media/image24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6.xml"/><Relationship Id="rId3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9.xml"/><Relationship Id="rId3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牡丹江市直中学生转学审批系统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填写学生转学资料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注意：转学理由是点选的</a:t>
            </a:r>
            <a:endParaRPr lang="zh-CN" altLang="en-US" dirty="0"/>
          </a:p>
          <a:p>
            <a:r>
              <a:rPr lang="zh-CN" altLang="en-US" dirty="0"/>
              <a:t>上传转学材料</a:t>
            </a:r>
            <a:endParaRPr lang="zh-CN" altLang="en-US" dirty="0"/>
          </a:p>
        </p:txBody>
      </p:sp>
      <p:pic>
        <p:nvPicPr>
          <p:cNvPr id="7" name="图片占位符 6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6104255" y="457200"/>
            <a:ext cx="4395470" cy="6207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提交转学信息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点提交转学信息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上传的图片点是</a:t>
            </a:r>
            <a:r>
              <a:rPr lang="en-US" altLang="zh-CN" dirty="0"/>
              <a:t>jpg</a:t>
            </a:r>
            <a:endParaRPr lang="en-US" altLang="zh-CN" dirty="0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358765" y="1882140"/>
            <a:ext cx="5819775" cy="2552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65" y="4709160"/>
            <a:ext cx="5819140" cy="18935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 dirty="0"/>
              <a:t>家长修改及查询进度</a:t>
            </a:r>
            <a:endParaRPr lang="zh-CN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先用学生的学籍号和家长的手机号登录</a:t>
            </a:r>
            <a:endParaRPr lang="zh-CN" altLang="en-US" dirty="0"/>
          </a:p>
          <a:p>
            <a:r>
              <a:rPr lang="zh-CN" altLang="en-US" dirty="0"/>
              <a:t>选择查询进度</a:t>
            </a:r>
            <a:endParaRPr lang="zh-CN" altLang="en-US" dirty="0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117465" y="3125470"/>
            <a:ext cx="6170295" cy="2734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480" y="357505"/>
            <a:ext cx="2656840" cy="33997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 dirty="0">
                <a:sym typeface="+mn-ea"/>
              </a:rPr>
              <a:t>查询和修改资料及查看审核的进度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 dirty="0"/>
              <a:t>可以看到审核的进度</a:t>
            </a:r>
            <a:endParaRPr lang="zh-CN" altLang="en-US" dirty="0"/>
          </a:p>
          <a:p>
            <a:r>
              <a:rPr lang="zh-CN" altLang="en-US" dirty="0"/>
              <a:t>点修改转学信息可以修改转学的资料，</a:t>
            </a:r>
            <a:endParaRPr lang="zh-CN" altLang="en-US" dirty="0"/>
          </a:p>
          <a:p>
            <a:r>
              <a:rPr lang="zh-CN" altLang="en-US" dirty="0"/>
              <a:t>点预览 可以查看已经上传的资料</a:t>
            </a:r>
            <a:endParaRPr lang="zh-CN" altLang="en-US" dirty="0"/>
          </a:p>
          <a:p>
            <a:r>
              <a:rPr lang="zh-CN" altLang="en-US" dirty="0"/>
              <a:t>如要修改上传的资料，选择相应的资料上传就可以</a:t>
            </a:r>
            <a:endParaRPr lang="zh-CN" altLang="en-US" dirty="0"/>
          </a:p>
          <a:p>
            <a:r>
              <a:rPr lang="zh-CN" altLang="en-US" dirty="0"/>
              <a:t>如重新修改资料要</a:t>
            </a:r>
            <a:r>
              <a:rPr lang="zh-CN" altLang="en-US" dirty="0">
                <a:solidFill>
                  <a:srgbClr val="FF0000"/>
                </a:solidFill>
              </a:rPr>
              <a:t>重新审核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/>
              <a:t>如果不想审批了想换别的学校审核，请点</a:t>
            </a:r>
            <a:r>
              <a:rPr lang="zh-CN" altLang="en-US" dirty="0">
                <a:solidFill>
                  <a:srgbClr val="FF0000"/>
                </a:solidFill>
              </a:rPr>
              <a:t>撤销转学申请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126990" y="709930"/>
            <a:ext cx="6170295" cy="1487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90" y="2330450"/>
            <a:ext cx="6169660" cy="39306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管理员操作手册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  <a:endParaRPr lang="en-US" altLang="zh-CN" smtClean="0"/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管理员登录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先选择管理员角色</a:t>
            </a:r>
            <a:endParaRPr lang="zh-CN" altLang="en-US" dirty="0"/>
          </a:p>
          <a:p>
            <a:r>
              <a:rPr lang="zh-CN" altLang="en-US" dirty="0"/>
              <a:t>用管理员登录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管理员账号为后台发放，不提供注册方式，密码丢失要联系中教科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127625" y="549275"/>
            <a:ext cx="6283960" cy="35426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 bwMode="auto">
          <a:xfrm>
            <a:off x="1023936" y="1946275"/>
            <a:ext cx="713998" cy="716026"/>
          </a:xfrm>
          <a:custGeom>
            <a:avLst/>
            <a:gdLst>
              <a:gd name="connsiteX0" fmla="*/ 356998 w 713998"/>
              <a:gd name="connsiteY0" fmla="*/ 34483 h 716026"/>
              <a:gd name="connsiteX1" fmla="*/ 34482 w 713998"/>
              <a:gd name="connsiteY1" fmla="*/ 358013 h 716026"/>
              <a:gd name="connsiteX2" fmla="*/ 356998 w 713998"/>
              <a:gd name="connsiteY2" fmla="*/ 681543 h 716026"/>
              <a:gd name="connsiteX3" fmla="*/ 679514 w 713998"/>
              <a:gd name="connsiteY3" fmla="*/ 358013 h 716026"/>
              <a:gd name="connsiteX4" fmla="*/ 356998 w 713998"/>
              <a:gd name="connsiteY4" fmla="*/ 34483 h 716026"/>
              <a:gd name="connsiteX5" fmla="*/ 356999 w 713998"/>
              <a:gd name="connsiteY5" fmla="*/ 0 h 716026"/>
              <a:gd name="connsiteX6" fmla="*/ 713998 w 713998"/>
              <a:gd name="connsiteY6" fmla="*/ 358013 h 716026"/>
              <a:gd name="connsiteX7" fmla="*/ 356999 w 713998"/>
              <a:gd name="connsiteY7" fmla="*/ 716026 h 716026"/>
              <a:gd name="connsiteX8" fmla="*/ 0 w 713998"/>
              <a:gd name="connsiteY8" fmla="*/ 358013 h 716026"/>
              <a:gd name="connsiteX9" fmla="*/ 356999 w 713998"/>
              <a:gd name="connsiteY9" fmla="*/ 0 h 71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998" h="716026">
                <a:moveTo>
                  <a:pt x="356998" y="34483"/>
                </a:moveTo>
                <a:cubicBezTo>
                  <a:pt x="178877" y="34483"/>
                  <a:pt x="34482" y="179332"/>
                  <a:pt x="34482" y="358013"/>
                </a:cubicBezTo>
                <a:cubicBezTo>
                  <a:pt x="34482" y="536694"/>
                  <a:pt x="178877" y="681543"/>
                  <a:pt x="356998" y="681543"/>
                </a:cubicBezTo>
                <a:cubicBezTo>
                  <a:pt x="535119" y="681543"/>
                  <a:pt x="679514" y="536694"/>
                  <a:pt x="679514" y="358013"/>
                </a:cubicBezTo>
                <a:cubicBezTo>
                  <a:pt x="679514" y="179332"/>
                  <a:pt x="535119" y="34483"/>
                  <a:pt x="356998" y="34483"/>
                </a:cubicBezTo>
                <a:close/>
                <a:moveTo>
                  <a:pt x="356999" y="0"/>
                </a:moveTo>
                <a:cubicBezTo>
                  <a:pt x="554164" y="0"/>
                  <a:pt x="713998" y="160288"/>
                  <a:pt x="713998" y="358013"/>
                </a:cubicBezTo>
                <a:cubicBezTo>
                  <a:pt x="713998" y="555738"/>
                  <a:pt x="554164" y="716026"/>
                  <a:pt x="356999" y="716026"/>
                </a:cubicBezTo>
                <a:cubicBezTo>
                  <a:pt x="159834" y="716026"/>
                  <a:pt x="0" y="555738"/>
                  <a:pt x="0" y="358013"/>
                </a:cubicBezTo>
                <a:cubicBezTo>
                  <a:pt x="0" y="160288"/>
                  <a:pt x="159834" y="0"/>
                  <a:pt x="3569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 bwMode="auto">
          <a:xfrm>
            <a:off x="1143612" y="2065951"/>
            <a:ext cx="474645" cy="4766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3"/>
            </p:custDataLst>
          </p:nvPr>
        </p:nvSpPr>
        <p:spPr bwMode="auto">
          <a:xfrm>
            <a:off x="1969171" y="2013213"/>
            <a:ext cx="3231479" cy="58215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</a:rPr>
              <a:t>中教科管理员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任意多边形 15"/>
          <p:cNvSpPr/>
          <p:nvPr>
            <p:custDataLst>
              <p:tags r:id="rId4"/>
            </p:custDataLst>
          </p:nvPr>
        </p:nvSpPr>
        <p:spPr bwMode="auto">
          <a:xfrm>
            <a:off x="1023936" y="3127375"/>
            <a:ext cx="713998" cy="716026"/>
          </a:xfrm>
          <a:custGeom>
            <a:avLst/>
            <a:gdLst>
              <a:gd name="connsiteX0" fmla="*/ 356998 w 713998"/>
              <a:gd name="connsiteY0" fmla="*/ 34483 h 716026"/>
              <a:gd name="connsiteX1" fmla="*/ 34482 w 713998"/>
              <a:gd name="connsiteY1" fmla="*/ 358013 h 716026"/>
              <a:gd name="connsiteX2" fmla="*/ 356998 w 713998"/>
              <a:gd name="connsiteY2" fmla="*/ 681543 h 716026"/>
              <a:gd name="connsiteX3" fmla="*/ 679514 w 713998"/>
              <a:gd name="connsiteY3" fmla="*/ 358013 h 716026"/>
              <a:gd name="connsiteX4" fmla="*/ 356998 w 713998"/>
              <a:gd name="connsiteY4" fmla="*/ 34483 h 716026"/>
              <a:gd name="connsiteX5" fmla="*/ 356999 w 713998"/>
              <a:gd name="connsiteY5" fmla="*/ 0 h 716026"/>
              <a:gd name="connsiteX6" fmla="*/ 713998 w 713998"/>
              <a:gd name="connsiteY6" fmla="*/ 358013 h 716026"/>
              <a:gd name="connsiteX7" fmla="*/ 356999 w 713998"/>
              <a:gd name="connsiteY7" fmla="*/ 716026 h 716026"/>
              <a:gd name="connsiteX8" fmla="*/ 0 w 713998"/>
              <a:gd name="connsiteY8" fmla="*/ 358013 h 716026"/>
              <a:gd name="connsiteX9" fmla="*/ 356999 w 713998"/>
              <a:gd name="connsiteY9" fmla="*/ 0 h 71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998" h="716026">
                <a:moveTo>
                  <a:pt x="356998" y="34483"/>
                </a:moveTo>
                <a:cubicBezTo>
                  <a:pt x="178877" y="34483"/>
                  <a:pt x="34482" y="179332"/>
                  <a:pt x="34482" y="358013"/>
                </a:cubicBezTo>
                <a:cubicBezTo>
                  <a:pt x="34482" y="536694"/>
                  <a:pt x="178877" y="681543"/>
                  <a:pt x="356998" y="681543"/>
                </a:cubicBezTo>
                <a:cubicBezTo>
                  <a:pt x="535119" y="681543"/>
                  <a:pt x="679514" y="536694"/>
                  <a:pt x="679514" y="358013"/>
                </a:cubicBezTo>
                <a:cubicBezTo>
                  <a:pt x="679514" y="179332"/>
                  <a:pt x="535119" y="34483"/>
                  <a:pt x="356998" y="34483"/>
                </a:cubicBezTo>
                <a:close/>
                <a:moveTo>
                  <a:pt x="356999" y="0"/>
                </a:moveTo>
                <a:cubicBezTo>
                  <a:pt x="554164" y="0"/>
                  <a:pt x="713998" y="160288"/>
                  <a:pt x="713998" y="358013"/>
                </a:cubicBezTo>
                <a:cubicBezTo>
                  <a:pt x="713998" y="555738"/>
                  <a:pt x="554164" y="716026"/>
                  <a:pt x="356999" y="716026"/>
                </a:cubicBezTo>
                <a:cubicBezTo>
                  <a:pt x="159834" y="716026"/>
                  <a:pt x="0" y="555738"/>
                  <a:pt x="0" y="358013"/>
                </a:cubicBezTo>
                <a:cubicBezTo>
                  <a:pt x="0" y="160288"/>
                  <a:pt x="159834" y="0"/>
                  <a:pt x="3569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椭圆 33"/>
          <p:cNvSpPr/>
          <p:nvPr>
            <p:custDataLst>
              <p:tags r:id="rId5"/>
            </p:custDataLst>
          </p:nvPr>
        </p:nvSpPr>
        <p:spPr bwMode="auto">
          <a:xfrm>
            <a:off x="1143612" y="3247051"/>
            <a:ext cx="474645" cy="4766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smtClean="0">
                <a:solidFill>
                  <a:schemeClr val="tx1"/>
                </a:solidFill>
              </a:rPr>
              <a:t>2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圆角矩形 34"/>
          <p:cNvSpPr/>
          <p:nvPr>
            <p:custDataLst>
              <p:tags r:id="rId6"/>
            </p:custDataLst>
          </p:nvPr>
        </p:nvSpPr>
        <p:spPr bwMode="auto">
          <a:xfrm>
            <a:off x="1969171" y="3194313"/>
            <a:ext cx="3231479" cy="58215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</a:rPr>
              <a:t>校管理员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任意多边形 16"/>
          <p:cNvSpPr/>
          <p:nvPr>
            <p:custDataLst>
              <p:tags r:id="rId7"/>
            </p:custDataLst>
          </p:nvPr>
        </p:nvSpPr>
        <p:spPr bwMode="auto">
          <a:xfrm>
            <a:off x="1023936" y="4308475"/>
            <a:ext cx="713998" cy="716026"/>
          </a:xfrm>
          <a:custGeom>
            <a:avLst/>
            <a:gdLst>
              <a:gd name="connsiteX0" fmla="*/ 356998 w 713998"/>
              <a:gd name="connsiteY0" fmla="*/ 34483 h 716026"/>
              <a:gd name="connsiteX1" fmla="*/ 34482 w 713998"/>
              <a:gd name="connsiteY1" fmla="*/ 358013 h 716026"/>
              <a:gd name="connsiteX2" fmla="*/ 356998 w 713998"/>
              <a:gd name="connsiteY2" fmla="*/ 681543 h 716026"/>
              <a:gd name="connsiteX3" fmla="*/ 679514 w 713998"/>
              <a:gd name="connsiteY3" fmla="*/ 358013 h 716026"/>
              <a:gd name="connsiteX4" fmla="*/ 356998 w 713998"/>
              <a:gd name="connsiteY4" fmla="*/ 34483 h 716026"/>
              <a:gd name="connsiteX5" fmla="*/ 356999 w 713998"/>
              <a:gd name="connsiteY5" fmla="*/ 0 h 716026"/>
              <a:gd name="connsiteX6" fmla="*/ 713998 w 713998"/>
              <a:gd name="connsiteY6" fmla="*/ 358013 h 716026"/>
              <a:gd name="connsiteX7" fmla="*/ 356999 w 713998"/>
              <a:gd name="connsiteY7" fmla="*/ 716026 h 716026"/>
              <a:gd name="connsiteX8" fmla="*/ 0 w 713998"/>
              <a:gd name="connsiteY8" fmla="*/ 358013 h 716026"/>
              <a:gd name="connsiteX9" fmla="*/ 356999 w 713998"/>
              <a:gd name="connsiteY9" fmla="*/ 0 h 71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998" h="716026">
                <a:moveTo>
                  <a:pt x="356998" y="34483"/>
                </a:moveTo>
                <a:cubicBezTo>
                  <a:pt x="178877" y="34483"/>
                  <a:pt x="34482" y="179332"/>
                  <a:pt x="34482" y="358013"/>
                </a:cubicBezTo>
                <a:cubicBezTo>
                  <a:pt x="34482" y="536694"/>
                  <a:pt x="178877" y="681543"/>
                  <a:pt x="356998" y="681543"/>
                </a:cubicBezTo>
                <a:cubicBezTo>
                  <a:pt x="535119" y="681543"/>
                  <a:pt x="679514" y="536694"/>
                  <a:pt x="679514" y="358013"/>
                </a:cubicBezTo>
                <a:cubicBezTo>
                  <a:pt x="679514" y="179332"/>
                  <a:pt x="535119" y="34483"/>
                  <a:pt x="356998" y="34483"/>
                </a:cubicBezTo>
                <a:close/>
                <a:moveTo>
                  <a:pt x="356999" y="0"/>
                </a:moveTo>
                <a:cubicBezTo>
                  <a:pt x="554164" y="0"/>
                  <a:pt x="713998" y="160288"/>
                  <a:pt x="713998" y="358013"/>
                </a:cubicBezTo>
                <a:cubicBezTo>
                  <a:pt x="713998" y="555738"/>
                  <a:pt x="554164" y="716026"/>
                  <a:pt x="356999" y="716026"/>
                </a:cubicBezTo>
                <a:cubicBezTo>
                  <a:pt x="159834" y="716026"/>
                  <a:pt x="0" y="555738"/>
                  <a:pt x="0" y="358013"/>
                </a:cubicBezTo>
                <a:cubicBezTo>
                  <a:pt x="0" y="160288"/>
                  <a:pt x="159834" y="0"/>
                  <a:pt x="3569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 bwMode="auto">
          <a:xfrm>
            <a:off x="1143612" y="4428151"/>
            <a:ext cx="474645" cy="4766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smtClean="0">
                <a:solidFill>
                  <a:schemeClr val="tx1"/>
                </a:solidFill>
              </a:rPr>
              <a:t>3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9" name="圆角矩形 38"/>
          <p:cNvSpPr/>
          <p:nvPr>
            <p:custDataLst>
              <p:tags r:id="rId9"/>
            </p:custDataLst>
          </p:nvPr>
        </p:nvSpPr>
        <p:spPr bwMode="auto">
          <a:xfrm>
            <a:off x="1969171" y="4375413"/>
            <a:ext cx="3231479" cy="58215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</a:rPr>
              <a:t>学籍管理员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1809750" y="320675"/>
            <a:ext cx="5200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FBFBF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>
                <a:solidFill>
                  <a:schemeClr val="tx1"/>
                </a:solidFill>
              </a:rPr>
              <a:t>管理员级别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2795" y="2119630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最终审核，开放学校可以转入，用户管理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32170" y="3194050"/>
            <a:ext cx="4069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审核学籍管理员的提交，关闭学校转入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67095" y="442785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用户信息初审，关闭学校转入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4154180" y="2233715"/>
            <a:ext cx="6728127" cy="3632030"/>
          </a:xfrm>
          <a:custGeom>
            <a:avLst/>
            <a:gdLst>
              <a:gd name="connsiteX0" fmla="*/ 779489 w 5921115"/>
              <a:gd name="connsiteY0" fmla="*/ 0 h 3417757"/>
              <a:gd name="connsiteX1" fmla="*/ 4467069 w 5921115"/>
              <a:gd name="connsiteY1" fmla="*/ 2368445 h 3417757"/>
              <a:gd name="connsiteX2" fmla="*/ 4272197 w 5921115"/>
              <a:gd name="connsiteY2" fmla="*/ 1948721 h 3417757"/>
              <a:gd name="connsiteX3" fmla="*/ 5921115 w 5921115"/>
              <a:gd name="connsiteY3" fmla="*/ 2908091 h 3417757"/>
              <a:gd name="connsiteX4" fmla="*/ 4197246 w 5921115"/>
              <a:gd name="connsiteY4" fmla="*/ 3417757 h 3417757"/>
              <a:gd name="connsiteX5" fmla="*/ 4332158 w 5921115"/>
              <a:gd name="connsiteY5" fmla="*/ 3177914 h 3417757"/>
              <a:gd name="connsiteX6" fmla="*/ 0 w 5921115"/>
              <a:gd name="connsiteY6" fmla="*/ 1334124 h 3417757"/>
              <a:gd name="connsiteX7" fmla="*/ 779489 w 5921115"/>
              <a:gd name="connsiteY7" fmla="*/ 0 h 3417757"/>
              <a:gd name="connsiteX0-1" fmla="*/ 0 w 5141626"/>
              <a:gd name="connsiteY0-2" fmla="*/ 0 h 3417757"/>
              <a:gd name="connsiteX1-3" fmla="*/ 3687580 w 5141626"/>
              <a:gd name="connsiteY1-4" fmla="*/ 2368445 h 3417757"/>
              <a:gd name="connsiteX2-5" fmla="*/ 3492708 w 5141626"/>
              <a:gd name="connsiteY2-6" fmla="*/ 1948721 h 3417757"/>
              <a:gd name="connsiteX3-7" fmla="*/ 5141626 w 5141626"/>
              <a:gd name="connsiteY3-8" fmla="*/ 2908091 h 3417757"/>
              <a:gd name="connsiteX4-9" fmla="*/ 3417757 w 5141626"/>
              <a:gd name="connsiteY4-10" fmla="*/ 3417757 h 3417757"/>
              <a:gd name="connsiteX5-11" fmla="*/ 3552669 w 5141626"/>
              <a:gd name="connsiteY5-12" fmla="*/ 3177914 h 3417757"/>
              <a:gd name="connsiteX6-13" fmla="*/ 0 w 5141626"/>
              <a:gd name="connsiteY6-14" fmla="*/ 0 h 3417757"/>
              <a:gd name="connsiteX0-15" fmla="*/ 0 w 5981075"/>
              <a:gd name="connsiteY0-16" fmla="*/ 0 h 3492708"/>
              <a:gd name="connsiteX1-17" fmla="*/ 4527029 w 5981075"/>
              <a:gd name="connsiteY1-18" fmla="*/ 2443396 h 3492708"/>
              <a:gd name="connsiteX2-19" fmla="*/ 4332157 w 5981075"/>
              <a:gd name="connsiteY2-20" fmla="*/ 2023672 h 3492708"/>
              <a:gd name="connsiteX3-21" fmla="*/ 5981075 w 5981075"/>
              <a:gd name="connsiteY3-22" fmla="*/ 2983042 h 3492708"/>
              <a:gd name="connsiteX4-23" fmla="*/ 4257206 w 5981075"/>
              <a:gd name="connsiteY4-24" fmla="*/ 3492708 h 3492708"/>
              <a:gd name="connsiteX5-25" fmla="*/ 4392118 w 5981075"/>
              <a:gd name="connsiteY5-26" fmla="*/ 3252865 h 3492708"/>
              <a:gd name="connsiteX6-27" fmla="*/ 0 w 5981075"/>
              <a:gd name="connsiteY6-28" fmla="*/ 0 h 3492708"/>
              <a:gd name="connsiteX0-29" fmla="*/ 0 w 5681271"/>
              <a:gd name="connsiteY0-30" fmla="*/ 0 h 3402767"/>
              <a:gd name="connsiteX1-31" fmla="*/ 4227225 w 5681271"/>
              <a:gd name="connsiteY1-32" fmla="*/ 2353455 h 3402767"/>
              <a:gd name="connsiteX2-33" fmla="*/ 4032353 w 5681271"/>
              <a:gd name="connsiteY2-34" fmla="*/ 1933731 h 3402767"/>
              <a:gd name="connsiteX3-35" fmla="*/ 5681271 w 5681271"/>
              <a:gd name="connsiteY3-36" fmla="*/ 2893101 h 3402767"/>
              <a:gd name="connsiteX4-37" fmla="*/ 3957402 w 5681271"/>
              <a:gd name="connsiteY4-38" fmla="*/ 3402767 h 3402767"/>
              <a:gd name="connsiteX5-39" fmla="*/ 4092314 w 5681271"/>
              <a:gd name="connsiteY5-40" fmla="*/ 3162924 h 3402767"/>
              <a:gd name="connsiteX6-41" fmla="*/ 0 w 5681271"/>
              <a:gd name="connsiteY6-42" fmla="*/ 0 h 3402767"/>
              <a:gd name="connsiteX0-43" fmla="*/ 80997 w 5762268"/>
              <a:gd name="connsiteY0-44" fmla="*/ 0 h 3402767"/>
              <a:gd name="connsiteX1-45" fmla="*/ 4308222 w 5762268"/>
              <a:gd name="connsiteY1-46" fmla="*/ 2353455 h 3402767"/>
              <a:gd name="connsiteX2-47" fmla="*/ 4113350 w 5762268"/>
              <a:gd name="connsiteY2-48" fmla="*/ 1933731 h 3402767"/>
              <a:gd name="connsiteX3-49" fmla="*/ 5762268 w 5762268"/>
              <a:gd name="connsiteY3-50" fmla="*/ 2893101 h 3402767"/>
              <a:gd name="connsiteX4-51" fmla="*/ 4038399 w 5762268"/>
              <a:gd name="connsiteY4-52" fmla="*/ 3402767 h 3402767"/>
              <a:gd name="connsiteX5-53" fmla="*/ 4173311 w 5762268"/>
              <a:gd name="connsiteY5-54" fmla="*/ 3162924 h 3402767"/>
              <a:gd name="connsiteX6-55" fmla="*/ 80997 w 5762268"/>
              <a:gd name="connsiteY6-56" fmla="*/ 0 h 3402767"/>
              <a:gd name="connsiteX0-57" fmla="*/ 80997 w 5762268"/>
              <a:gd name="connsiteY0-58" fmla="*/ 0 h 3402767"/>
              <a:gd name="connsiteX1-59" fmla="*/ 4308222 w 5762268"/>
              <a:gd name="connsiteY1-60" fmla="*/ 2353455 h 3402767"/>
              <a:gd name="connsiteX2-61" fmla="*/ 4113350 w 5762268"/>
              <a:gd name="connsiteY2-62" fmla="*/ 1933731 h 3402767"/>
              <a:gd name="connsiteX3-63" fmla="*/ 5762268 w 5762268"/>
              <a:gd name="connsiteY3-64" fmla="*/ 2893101 h 3402767"/>
              <a:gd name="connsiteX4-65" fmla="*/ 4038399 w 5762268"/>
              <a:gd name="connsiteY4-66" fmla="*/ 3402767 h 3402767"/>
              <a:gd name="connsiteX5-67" fmla="*/ 4173311 w 5762268"/>
              <a:gd name="connsiteY5-68" fmla="*/ 3162924 h 3402767"/>
              <a:gd name="connsiteX6-69" fmla="*/ 80997 w 5762268"/>
              <a:gd name="connsiteY6-70" fmla="*/ 0 h 3402767"/>
              <a:gd name="connsiteX0-71" fmla="*/ 104443 w 5785714"/>
              <a:gd name="connsiteY0-72" fmla="*/ 0 h 3402767"/>
              <a:gd name="connsiteX1-73" fmla="*/ 4331668 w 5785714"/>
              <a:gd name="connsiteY1-74" fmla="*/ 2353455 h 3402767"/>
              <a:gd name="connsiteX2-75" fmla="*/ 4136796 w 5785714"/>
              <a:gd name="connsiteY2-76" fmla="*/ 1933731 h 3402767"/>
              <a:gd name="connsiteX3-77" fmla="*/ 5785714 w 5785714"/>
              <a:gd name="connsiteY3-78" fmla="*/ 2893101 h 3402767"/>
              <a:gd name="connsiteX4-79" fmla="*/ 4061845 w 5785714"/>
              <a:gd name="connsiteY4-80" fmla="*/ 3402767 h 3402767"/>
              <a:gd name="connsiteX5-81" fmla="*/ 4196757 w 5785714"/>
              <a:gd name="connsiteY5-82" fmla="*/ 3162924 h 3402767"/>
              <a:gd name="connsiteX6-83" fmla="*/ 104443 w 5785714"/>
              <a:gd name="connsiteY6-84" fmla="*/ 0 h 3402767"/>
              <a:gd name="connsiteX0-85" fmla="*/ 104443 w 5785714"/>
              <a:gd name="connsiteY0-86" fmla="*/ 0 h 3402767"/>
              <a:gd name="connsiteX1-87" fmla="*/ 4331668 w 5785714"/>
              <a:gd name="connsiteY1-88" fmla="*/ 2353455 h 3402767"/>
              <a:gd name="connsiteX2-89" fmla="*/ 4136796 w 5785714"/>
              <a:gd name="connsiteY2-90" fmla="*/ 1933731 h 3402767"/>
              <a:gd name="connsiteX3-91" fmla="*/ 5785714 w 5785714"/>
              <a:gd name="connsiteY3-92" fmla="*/ 2893101 h 3402767"/>
              <a:gd name="connsiteX4-93" fmla="*/ 4061845 w 5785714"/>
              <a:gd name="connsiteY4-94" fmla="*/ 3402767 h 3402767"/>
              <a:gd name="connsiteX5-95" fmla="*/ 4196757 w 5785714"/>
              <a:gd name="connsiteY5-96" fmla="*/ 3162924 h 3402767"/>
              <a:gd name="connsiteX6-97" fmla="*/ 104443 w 5785714"/>
              <a:gd name="connsiteY6-98" fmla="*/ 0 h 3402767"/>
              <a:gd name="connsiteX0-99" fmla="*/ 104443 w 5785714"/>
              <a:gd name="connsiteY0-100" fmla="*/ 0 h 3402767"/>
              <a:gd name="connsiteX1-101" fmla="*/ 4331668 w 5785714"/>
              <a:gd name="connsiteY1-102" fmla="*/ 2353455 h 3402767"/>
              <a:gd name="connsiteX2-103" fmla="*/ 4136796 w 5785714"/>
              <a:gd name="connsiteY2-104" fmla="*/ 1933731 h 3402767"/>
              <a:gd name="connsiteX3-105" fmla="*/ 5785714 w 5785714"/>
              <a:gd name="connsiteY3-106" fmla="*/ 2893101 h 3402767"/>
              <a:gd name="connsiteX4-107" fmla="*/ 4061845 w 5785714"/>
              <a:gd name="connsiteY4-108" fmla="*/ 3402767 h 3402767"/>
              <a:gd name="connsiteX5-109" fmla="*/ 4196757 w 5785714"/>
              <a:gd name="connsiteY5-110" fmla="*/ 3162924 h 3402767"/>
              <a:gd name="connsiteX6-111" fmla="*/ 104443 w 5785714"/>
              <a:gd name="connsiteY6-112" fmla="*/ 0 h 3402767"/>
              <a:gd name="connsiteX0-113" fmla="*/ 104443 w 5785714"/>
              <a:gd name="connsiteY0-114" fmla="*/ 0 h 3402767"/>
              <a:gd name="connsiteX1-115" fmla="*/ 4331668 w 5785714"/>
              <a:gd name="connsiteY1-116" fmla="*/ 2353455 h 3402767"/>
              <a:gd name="connsiteX2-117" fmla="*/ 4136796 w 5785714"/>
              <a:gd name="connsiteY2-118" fmla="*/ 1933731 h 3402767"/>
              <a:gd name="connsiteX3-119" fmla="*/ 5785714 w 5785714"/>
              <a:gd name="connsiteY3-120" fmla="*/ 2893101 h 3402767"/>
              <a:gd name="connsiteX4-121" fmla="*/ 4061845 w 5785714"/>
              <a:gd name="connsiteY4-122" fmla="*/ 3402767 h 3402767"/>
              <a:gd name="connsiteX5-123" fmla="*/ 4196757 w 5785714"/>
              <a:gd name="connsiteY5-124" fmla="*/ 3162924 h 3402767"/>
              <a:gd name="connsiteX6-125" fmla="*/ 104443 w 5785714"/>
              <a:gd name="connsiteY6-126" fmla="*/ 0 h 3402767"/>
              <a:gd name="connsiteX0-127" fmla="*/ 112618 w 5569036"/>
              <a:gd name="connsiteY0-128" fmla="*/ 0 h 2908092"/>
              <a:gd name="connsiteX1-129" fmla="*/ 4114990 w 5569036"/>
              <a:gd name="connsiteY1-130" fmla="*/ 1858780 h 2908092"/>
              <a:gd name="connsiteX2-131" fmla="*/ 3920118 w 5569036"/>
              <a:gd name="connsiteY2-132" fmla="*/ 1439056 h 2908092"/>
              <a:gd name="connsiteX3-133" fmla="*/ 5569036 w 5569036"/>
              <a:gd name="connsiteY3-134" fmla="*/ 2398426 h 2908092"/>
              <a:gd name="connsiteX4-135" fmla="*/ 3845167 w 5569036"/>
              <a:gd name="connsiteY4-136" fmla="*/ 2908092 h 2908092"/>
              <a:gd name="connsiteX5-137" fmla="*/ 3980079 w 5569036"/>
              <a:gd name="connsiteY5-138" fmla="*/ 2668249 h 2908092"/>
              <a:gd name="connsiteX6-139" fmla="*/ 112618 w 5569036"/>
              <a:gd name="connsiteY6-140" fmla="*/ 0 h 2908092"/>
              <a:gd name="connsiteX0-141" fmla="*/ 113207 w 5554634"/>
              <a:gd name="connsiteY0-142" fmla="*/ 0 h 3087974"/>
              <a:gd name="connsiteX1-143" fmla="*/ 4100588 w 5554634"/>
              <a:gd name="connsiteY1-144" fmla="*/ 2038662 h 3087974"/>
              <a:gd name="connsiteX2-145" fmla="*/ 3905716 w 5554634"/>
              <a:gd name="connsiteY2-146" fmla="*/ 1618938 h 3087974"/>
              <a:gd name="connsiteX3-147" fmla="*/ 5554634 w 5554634"/>
              <a:gd name="connsiteY3-148" fmla="*/ 2578308 h 3087974"/>
              <a:gd name="connsiteX4-149" fmla="*/ 3830765 w 5554634"/>
              <a:gd name="connsiteY4-150" fmla="*/ 3087974 h 3087974"/>
              <a:gd name="connsiteX5-151" fmla="*/ 3965677 w 5554634"/>
              <a:gd name="connsiteY5-152" fmla="*/ 2848131 h 3087974"/>
              <a:gd name="connsiteX6-153" fmla="*/ 113207 w 5554634"/>
              <a:gd name="connsiteY6-154" fmla="*/ 0 h 3087974"/>
              <a:gd name="connsiteX0-155" fmla="*/ 113207 w 5554634"/>
              <a:gd name="connsiteY0-156" fmla="*/ 0 h 3087974"/>
              <a:gd name="connsiteX1-157" fmla="*/ 4100588 w 5554634"/>
              <a:gd name="connsiteY1-158" fmla="*/ 2038662 h 3087974"/>
              <a:gd name="connsiteX2-159" fmla="*/ 3905716 w 5554634"/>
              <a:gd name="connsiteY2-160" fmla="*/ 1618938 h 3087974"/>
              <a:gd name="connsiteX3-161" fmla="*/ 5554634 w 5554634"/>
              <a:gd name="connsiteY3-162" fmla="*/ 2578308 h 3087974"/>
              <a:gd name="connsiteX4-163" fmla="*/ 3830765 w 5554634"/>
              <a:gd name="connsiteY4-164" fmla="*/ 3087974 h 3087974"/>
              <a:gd name="connsiteX5-165" fmla="*/ 3965677 w 5554634"/>
              <a:gd name="connsiteY5-166" fmla="*/ 2848131 h 3087974"/>
              <a:gd name="connsiteX6-167" fmla="*/ 113207 w 5554634"/>
              <a:gd name="connsiteY6-168" fmla="*/ 0 h 3087974"/>
              <a:gd name="connsiteX0-169" fmla="*/ 113207 w 5719525"/>
              <a:gd name="connsiteY0-170" fmla="*/ 0 h 3087974"/>
              <a:gd name="connsiteX1-171" fmla="*/ 4100588 w 5719525"/>
              <a:gd name="connsiteY1-172" fmla="*/ 2038662 h 3087974"/>
              <a:gd name="connsiteX2-173" fmla="*/ 3905716 w 5719525"/>
              <a:gd name="connsiteY2-174" fmla="*/ 1618938 h 3087974"/>
              <a:gd name="connsiteX3-175" fmla="*/ 5719525 w 5719525"/>
              <a:gd name="connsiteY3-176" fmla="*/ 2323475 h 3087974"/>
              <a:gd name="connsiteX4-177" fmla="*/ 3830765 w 5719525"/>
              <a:gd name="connsiteY4-178" fmla="*/ 3087974 h 3087974"/>
              <a:gd name="connsiteX5-179" fmla="*/ 3965677 w 5719525"/>
              <a:gd name="connsiteY5-180" fmla="*/ 2848131 h 3087974"/>
              <a:gd name="connsiteX6-181" fmla="*/ 113207 w 5719525"/>
              <a:gd name="connsiteY6-182" fmla="*/ 0 h 3087974"/>
              <a:gd name="connsiteX0-183" fmla="*/ 113207 w 5719525"/>
              <a:gd name="connsiteY0-184" fmla="*/ 0 h 3087974"/>
              <a:gd name="connsiteX1-185" fmla="*/ 4100588 w 5719525"/>
              <a:gd name="connsiteY1-186" fmla="*/ 2038662 h 3087974"/>
              <a:gd name="connsiteX2-187" fmla="*/ 3920706 w 5719525"/>
              <a:gd name="connsiteY2-188" fmla="*/ 1783830 h 3087974"/>
              <a:gd name="connsiteX3-189" fmla="*/ 5719525 w 5719525"/>
              <a:gd name="connsiteY3-190" fmla="*/ 2323475 h 3087974"/>
              <a:gd name="connsiteX4-191" fmla="*/ 3830765 w 5719525"/>
              <a:gd name="connsiteY4-192" fmla="*/ 3087974 h 3087974"/>
              <a:gd name="connsiteX5-193" fmla="*/ 3965677 w 5719525"/>
              <a:gd name="connsiteY5-194" fmla="*/ 2848131 h 3087974"/>
              <a:gd name="connsiteX6-195" fmla="*/ 113207 w 5719525"/>
              <a:gd name="connsiteY6-196" fmla="*/ 0 h 3087974"/>
            </a:gdLst>
            <a:ahLst/>
            <a:cxnLst>
              <a:cxn ang="0">
                <a:pos x="connsiteX0-183" y="connsiteY0-184"/>
              </a:cxn>
              <a:cxn ang="0">
                <a:pos x="connsiteX1-185" y="connsiteY1-186"/>
              </a:cxn>
              <a:cxn ang="0">
                <a:pos x="connsiteX2-187" y="connsiteY2-188"/>
              </a:cxn>
              <a:cxn ang="0">
                <a:pos x="connsiteX3-189" y="connsiteY3-190"/>
              </a:cxn>
              <a:cxn ang="0">
                <a:pos x="connsiteX4-191" y="connsiteY4-192"/>
              </a:cxn>
              <a:cxn ang="0">
                <a:pos x="connsiteX5-193" y="connsiteY5-194"/>
              </a:cxn>
              <a:cxn ang="0">
                <a:pos x="connsiteX6-195" y="connsiteY6-196"/>
              </a:cxn>
            </a:cxnLst>
            <a:rect l="l" t="t" r="r" b="b"/>
            <a:pathLst>
              <a:path w="5719525" h="3087974">
                <a:moveTo>
                  <a:pt x="113207" y="0"/>
                </a:moveTo>
                <a:cubicBezTo>
                  <a:pt x="-366479" y="1189219"/>
                  <a:pt x="2406699" y="2603292"/>
                  <a:pt x="4100588" y="2038662"/>
                </a:cubicBezTo>
                <a:lnTo>
                  <a:pt x="3920706" y="1783830"/>
                </a:lnTo>
                <a:lnTo>
                  <a:pt x="5719525" y="2323475"/>
                </a:lnTo>
                <a:lnTo>
                  <a:pt x="3830765" y="3087974"/>
                </a:lnTo>
                <a:lnTo>
                  <a:pt x="3965677" y="2848131"/>
                </a:lnTo>
                <a:cubicBezTo>
                  <a:pt x="1687172" y="2933075"/>
                  <a:pt x="-531370" y="1249180"/>
                  <a:pt x="1132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 bwMode="auto">
          <a:xfrm>
            <a:off x="4216755" y="3158004"/>
            <a:ext cx="752550" cy="752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 bwMode="auto">
          <a:xfrm>
            <a:off x="4289583" y="3230831"/>
            <a:ext cx="606894" cy="6068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 bwMode="auto">
          <a:xfrm>
            <a:off x="4369879" y="3311128"/>
            <a:ext cx="446302" cy="446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 bwMode="auto">
          <a:xfrm>
            <a:off x="5079351" y="3976432"/>
            <a:ext cx="858989" cy="857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>
            <p:custDataLst>
              <p:tags r:id="rId6"/>
            </p:custDataLst>
          </p:nvPr>
        </p:nvSpPr>
        <p:spPr bwMode="auto">
          <a:xfrm>
            <a:off x="5161515" y="4058596"/>
            <a:ext cx="694661" cy="6927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>
            <p:custDataLst>
              <p:tags r:id="rId7"/>
            </p:custDataLst>
          </p:nvPr>
        </p:nvSpPr>
        <p:spPr bwMode="auto">
          <a:xfrm>
            <a:off x="5253017" y="4150097"/>
            <a:ext cx="511658" cy="5097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椭圆 26"/>
          <p:cNvSpPr/>
          <p:nvPr>
            <p:custDataLst>
              <p:tags r:id="rId8"/>
            </p:custDataLst>
          </p:nvPr>
        </p:nvSpPr>
        <p:spPr bwMode="auto">
          <a:xfrm>
            <a:off x="6199122" y="4386613"/>
            <a:ext cx="961694" cy="961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>
            <p:custDataLst>
              <p:tags r:id="rId9"/>
            </p:custDataLst>
          </p:nvPr>
        </p:nvSpPr>
        <p:spPr bwMode="auto">
          <a:xfrm>
            <a:off x="6290622" y="4478114"/>
            <a:ext cx="778693" cy="778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>
            <p:custDataLst>
              <p:tags r:id="rId10"/>
            </p:custDataLst>
          </p:nvPr>
        </p:nvSpPr>
        <p:spPr bwMode="auto">
          <a:xfrm>
            <a:off x="6393328" y="4580819"/>
            <a:ext cx="573281" cy="57328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1809750" y="320675"/>
            <a:ext cx="520065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FBFBF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审批流程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920346" y="3263154"/>
            <a:ext cx="3011720" cy="886796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r"/>
          </a:lstStyle>
          <a:p>
            <a:r>
              <a:rPr lang="zh-CN" altLang="en-US" dirty="0"/>
              <a:t>学籍管理员审核</a:t>
            </a:r>
            <a:endParaRPr lang="zh-CN" altLang="en-US" dirty="0"/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1957587" y="4335496"/>
            <a:ext cx="3011720" cy="886796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r"/>
          </a:lstStyle>
          <a:p>
            <a:r>
              <a:rPr lang="zh-CN" altLang="en-US" dirty="0"/>
              <a:t>校管理员审核</a:t>
            </a:r>
            <a:endParaRPr lang="zh-CN" altLang="en-US" dirty="0"/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6710514" y="3448465"/>
            <a:ext cx="3011720" cy="886796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</a:lstStyle>
          <a:p>
            <a:r>
              <a:rPr lang="zh-CN" altLang="en-US" dirty="0"/>
              <a:t>中教科管理员审核</a:t>
            </a:r>
            <a:endParaRPr lang="zh-CN" altLang="en-US" dirty="0"/>
          </a:p>
        </p:txBody>
      </p:sp>
      <p:sp>
        <p:nvSpPr>
          <p:cNvPr id="4" name="左弧形箭头 3"/>
          <p:cNvSpPr/>
          <p:nvPr/>
        </p:nvSpPr>
        <p:spPr>
          <a:xfrm rot="7440000">
            <a:off x="5439410" y="2251710"/>
            <a:ext cx="1047750" cy="21812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左弧形箭头 7"/>
          <p:cNvSpPr/>
          <p:nvPr/>
        </p:nvSpPr>
        <p:spPr>
          <a:xfrm rot="7440000">
            <a:off x="5278120" y="2862580"/>
            <a:ext cx="575945" cy="12274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62395" y="277177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打回重审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转学审核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39470" y="1267460"/>
            <a:ext cx="4164965" cy="4601845"/>
          </a:xfrm>
        </p:spPr>
        <p:txBody>
          <a:bodyPr/>
          <a:lstStyle/>
          <a:p>
            <a:r>
              <a:rPr lang="zh-CN" altLang="en-US" dirty="0"/>
              <a:t>可以查看待审批的学生，已审批的学生和已经成功转过来的学生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在待审核中点详情，如是驳回写驳回理由，可以查看上传的</a:t>
            </a:r>
            <a:endParaRPr lang="zh-CN" altLang="en-US" dirty="0"/>
          </a:p>
          <a:p>
            <a:r>
              <a:rPr lang="zh-CN" altLang="en-US" dirty="0"/>
              <a:t>最后提交审批意见</a:t>
            </a:r>
            <a:endParaRPr lang="zh-CN" altLang="en-US" dirty="0"/>
          </a:p>
        </p:txBody>
      </p:sp>
      <p:pic>
        <p:nvPicPr>
          <p:cNvPr id="7" name="图片占位符 6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155565" y="343535"/>
            <a:ext cx="6170295" cy="3249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565" y="2614295"/>
            <a:ext cx="6169660" cy="2371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已审批列表和转学生管理功能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可以查询已经审批过的和转学成功的学生信息</a:t>
            </a:r>
            <a:endParaRPr lang="zh-CN" altLang="en-US" dirty="0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004435" y="3095625"/>
            <a:ext cx="6170295" cy="2183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680" y="695325"/>
            <a:ext cx="6235065" cy="21234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登录系统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  <a:endParaRPr lang="en-US" altLang="zh-CN" smtClean="0"/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转入设置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可以设置，别些年级不可以转入，只有中教科管理员可能设置重新开启转入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学校管理员功能同上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271135" y="1355725"/>
            <a:ext cx="6170295" cy="15678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7200" smtClean="0"/>
              <a:t>Thank You</a:t>
            </a:r>
            <a:endParaRPr lang="en-US" altLang="zh-CN" sz="7200" smtClean="0"/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访问地址</a:t>
            </a:r>
            <a:endParaRPr lang="zh-CN" altLang="en-US"/>
          </a:p>
          <a:p>
            <a:r>
              <a:rPr lang="zh-CN" altLang="en-US"/>
              <a:t>http://218.9.54.35:8888/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740" y="2999740"/>
            <a:ext cx="6446520" cy="3757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家长操作手册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  <a:endParaRPr lang="en-US" altLang="zh-CN" smtClean="0"/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家长登录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2015" y="1646555"/>
            <a:ext cx="7331075" cy="4351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80450" y="2000885"/>
            <a:ext cx="29762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、选择家长角色</a:t>
            </a:r>
            <a:endParaRPr lang="zh-CN" altLang="en-US" sz="2800"/>
          </a:p>
          <a:p>
            <a:r>
              <a:rPr lang="en-US" altLang="zh-CN" sz="2800"/>
              <a:t>2</a:t>
            </a:r>
            <a:r>
              <a:rPr lang="zh-CN" altLang="en-US" sz="2800"/>
              <a:t>、输入学生的国网学籍号和自己的登录密码</a:t>
            </a:r>
            <a:endParaRPr lang="zh-CN" altLang="en-US" sz="2800"/>
          </a:p>
          <a:p>
            <a:r>
              <a:rPr lang="en-US" altLang="zh-CN" sz="2800"/>
              <a:t>3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登录密码是家长的手机号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选择服务项目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45740" y="1825625"/>
            <a:ext cx="7670800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转学申请流程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2745" y="1646555"/>
            <a:ext cx="7970520" cy="4351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36465" y="610616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选择转入的类别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2800" dirty="0"/>
              <a:t>选择可以转入学校的类型</a:t>
            </a:r>
            <a:endParaRPr lang="zh-CN" altLang="en-US" sz="2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深色为可以转入</a:t>
            </a:r>
            <a:endParaRPr lang="zh-CN" altLang="en-US" dirty="0"/>
          </a:p>
          <a:p>
            <a:r>
              <a:rPr lang="zh-CN" altLang="en-US" dirty="0"/>
              <a:t>浅色为不可以转入</a:t>
            </a:r>
            <a:endParaRPr lang="zh-CN" altLang="en-US" dirty="0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184140" y="1685290"/>
            <a:ext cx="6170295" cy="294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看自己是否可以转入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与附和条件点申请转学</a:t>
            </a:r>
            <a:endParaRPr lang="zh-CN" altLang="en-US" dirty="0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584190" y="457200"/>
            <a:ext cx="5369560" cy="5403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92"/>
</p:tagLst>
</file>

<file path=ppt/tags/tag10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16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19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92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22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25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28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EMPLATE_CATEGORY" val="custom"/>
  <p:tag name="KSO_WM_TEMPLATE_INDEX" val="160492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31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e"/>
  <p:tag name="KSO_WM_UNIT_INDEX" val="1"/>
  <p:tag name="KSO_WM_UNIT_ID" val="custom160492_12*e*1"/>
  <p:tag name="KSO_WM_UNIT_CLEAR" val="1"/>
  <p:tag name="KSO_WM_UNIT_LAYERLEVEL" val="1"/>
  <p:tag name="KSO_WM_UNIT_VALUE" val="26"/>
  <p:tag name="KSO_WM_UNIT_HIGHLIGHT" val="0"/>
  <p:tag name="KSO_WM_UNIT_COMPATIBLE" val="1"/>
  <p:tag name="KSO_WM_UNIT_PRESET_TEXT" val="第一章"/>
</p:tagLst>
</file>

<file path=ppt/tags/tag34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37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i"/>
  <p:tag name="KSO_WM_UNIT_INDEX" val="1_1"/>
  <p:tag name="KSO_WM_UNIT_ID" val="custom160492_8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i"/>
  <p:tag name="KSO_WM_UNIT_INDEX" val="1_2"/>
  <p:tag name="KSO_WM_UNIT_ID" val="custom160492_8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h_f"/>
  <p:tag name="KSO_WM_UNIT_INDEX" val="1_1_1"/>
  <p:tag name="KSO_WM_UNIT_ID" val="custom160492_8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i"/>
  <p:tag name="KSO_WM_UNIT_INDEX" val="1_3"/>
  <p:tag name="KSO_WM_UNIT_ID" val="custom160492_8*l_i*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i"/>
  <p:tag name="KSO_WM_UNIT_INDEX" val="1_4"/>
  <p:tag name="KSO_WM_UNIT_ID" val="custom160492_8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h_f"/>
  <p:tag name="KSO_WM_UNIT_INDEX" val="1_2_1"/>
  <p:tag name="KSO_WM_UNIT_ID" val="custom160492_8*l_h_f*1_2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i"/>
  <p:tag name="KSO_WM_UNIT_INDEX" val="1_5"/>
  <p:tag name="KSO_WM_UNIT_ID" val="custom160492_8*l_i*1_5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i"/>
  <p:tag name="KSO_WM_UNIT_INDEX" val="1_6"/>
  <p:tag name="KSO_WM_UNIT_ID" val="custom160492_8*l_i*1_6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l_h_f"/>
  <p:tag name="KSO_WM_UNIT_INDEX" val="1_3_1"/>
  <p:tag name="KSO_WM_UNIT_ID" val="custom160492_8*l_h_f*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8*a*1"/>
  <p:tag name="KSO_WM_UNIT_CLEAR" val="1"/>
  <p:tag name="KSO_WM_UNIT_LAYERLEVEL" val="1"/>
  <p:tag name="KSO_WM_UNIT_ISCONTENTSTITLE" val="1"/>
  <p:tag name="KSO_WM_UNIT_VALUE" val="42"/>
  <p:tag name="KSO_WM_UNIT_HIGHLIGHT" val="0"/>
  <p:tag name="KSO_WM_UNIT_COMPATIBLE" val="0"/>
  <p:tag name="KSO_WM_UNIT_PRESET_TEXT" val="CONTENTS"/>
</p:tagLst>
</file>

<file path=ppt/tags/tag48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1"/>
  <p:tag name="KSO_WM_UNIT_ID" val="custom160492_21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e"/>
  <p:tag name="KSO_WM_UNIT_INDEX" val="1"/>
  <p:tag name="KSO_WM_UNIT_ID" val="custom160492_12*e*1"/>
  <p:tag name="KSO_WM_UNIT_CLEAR" val="1"/>
  <p:tag name="KSO_WM_UNIT_LAYERLEVEL" val="1"/>
  <p:tag name="KSO_WM_UNIT_VALUE" val="26"/>
  <p:tag name="KSO_WM_UNIT_HIGHLIGHT" val="0"/>
  <p:tag name="KSO_WM_UNIT_COMPATIBLE" val="1"/>
  <p:tag name="KSO_WM_UNIT_PRESET_TEXT" val="第一章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2"/>
  <p:tag name="KSO_WM_UNIT_ID" val="custom160492_21*m_i*1_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3"/>
  <p:tag name="KSO_WM_UNIT_ID" val="custom160492_21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4"/>
  <p:tag name="KSO_WM_UNIT_ID" val="custom160492_21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5"/>
  <p:tag name="KSO_WM_UNIT_ID" val="custom160492_21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6"/>
  <p:tag name="KSO_WM_UNIT_ID" val="custom160492_21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7"/>
  <p:tag name="KSO_WM_UNIT_ID" val="custom160492_21*m_i*1_7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8"/>
  <p:tag name="KSO_WM_UNIT_ID" val="custom160492_21*m_i*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9"/>
  <p:tag name="KSO_WM_UNIT_ID" val="custom160492_21*m_i*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i"/>
  <p:tag name="KSO_WM_UNIT_INDEX" val="1_10"/>
  <p:tag name="KSO_WM_UNIT_ID" val="custom160492_21*m_i*1_10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21*a*1"/>
  <p:tag name="KSO_WM_UNIT_CLEAR" val="1"/>
  <p:tag name="KSO_WM_UNIT_LAYERLEVEL" val="1"/>
  <p:tag name="KSO_WM_UNIT_VALUE" val="4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h_f"/>
  <p:tag name="KSO_WM_UNIT_INDEX" val="1_1_1"/>
  <p:tag name="KSO_WM_UNIT_ID" val="custom160492_21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h_f"/>
  <p:tag name="KSO_WM_UNIT_INDEX" val="1_2_1"/>
  <p:tag name="KSO_WM_UNIT_ID" val="custom160492_21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m_h_f"/>
  <p:tag name="KSO_WM_UNIT_INDEX" val="1_3_1"/>
  <p:tag name="KSO_WM_UNIT_ID" val="custom160492_21*m_h_f*1_3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21"/>
  <p:tag name="KSO_WM_SLIDE_INDEX" val="21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70*176"/>
  <p:tag name="KSO_WM_SLIDE_SIZE" val="787*286"/>
  <p:tag name="KSO_WM_DIAGRAM_GROUP_CODE" val="m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66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69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f"/>
  <p:tag name="KSO_WM_UNIT_INDEX" val="1"/>
  <p:tag name="KSO_WM_UNIT_ID" val="custom160492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124"/>
</p:tagLst>
</file>

<file path=ppt/tags/tag72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29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Thank You"/>
</p:tagLst>
</file>

<file path=ppt/tags/tag74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492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e"/>
  <p:tag name="KSO_WM_UNIT_INDEX" val="1"/>
  <p:tag name="KSO_WM_UNIT_ID" val="custom160492_12*e*1"/>
  <p:tag name="KSO_WM_UNIT_CLEAR" val="1"/>
  <p:tag name="KSO_WM_UNIT_LAYERLEVEL" val="1"/>
  <p:tag name="KSO_WM_UNIT_VALUE" val="26"/>
  <p:tag name="KSO_WM_UNIT_HIGHLIGHT" val="0"/>
  <p:tag name="KSO_WM_UNIT_COMPATIBLE" val="1"/>
  <p:tag name="KSO_WM_UNIT_PRESET_TEXT" val="第一章"/>
</p:tagLst>
</file>

<file path=ppt/theme/theme1.xml><?xml version="1.0" encoding="utf-8"?>
<a:theme xmlns:a="http://schemas.openxmlformats.org/drawingml/2006/main" name="Office 主题">
  <a:themeElements>
    <a:clrScheme name="自定义 20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00B0F0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演示</Application>
  <PresentationFormat>宽屏</PresentationFormat>
  <Paragraphs>127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牡丹江市直中学生转学审批系统</vt:lpstr>
      <vt:lpstr>登录系统</vt:lpstr>
      <vt:lpstr>PowerPoint 演示文稿</vt:lpstr>
      <vt:lpstr>家长操作手册</vt:lpstr>
      <vt:lpstr>家长登录</vt:lpstr>
      <vt:lpstr>选择服务项目</vt:lpstr>
      <vt:lpstr>转学申请流程</vt:lpstr>
      <vt:lpstr>选择可以转入学校的类型</vt:lpstr>
      <vt:lpstr>看自己是否可以转入</vt:lpstr>
      <vt:lpstr>填写学生转学资料</vt:lpstr>
      <vt:lpstr>提交转学信息</vt:lpstr>
      <vt:lpstr>家长修改及查询进度</vt:lpstr>
      <vt:lpstr>查询和修改资料及查看审核的进度 </vt:lpstr>
      <vt:lpstr>管理员操作手册</vt:lpstr>
      <vt:lpstr>管理员登录</vt:lpstr>
      <vt:lpstr>PowerPoint 演示文稿</vt:lpstr>
      <vt:lpstr>PowerPoint 演示文稿</vt:lpstr>
      <vt:lpstr>转学审核</vt:lpstr>
      <vt:lpstr>已审批列表和转学生管理功能</vt:lpstr>
      <vt:lpstr>转入设置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lgyhome</cp:lastModifiedBy>
  <cp:revision>5</cp:revision>
  <dcterms:created xsi:type="dcterms:W3CDTF">2017-12-05T08:10:00Z</dcterms:created>
  <dcterms:modified xsi:type="dcterms:W3CDTF">2017-12-05T23:10:17Z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