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2" r:id="rId3"/>
    <p:sldId id="340" r:id="rId4"/>
    <p:sldId id="344" r:id="rId5"/>
    <p:sldId id="345" r:id="rId6"/>
    <p:sldId id="341" r:id="rId7"/>
    <p:sldId id="343" r:id="rId8"/>
    <p:sldId id="346" r:id="rId9"/>
    <p:sldId id="301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7E9F"/>
    <a:srgbClr val="1BA0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26" autoAdjust="0"/>
    <p:restoredTop sz="94660"/>
  </p:normalViewPr>
  <p:slideViewPr>
    <p:cSldViewPr>
      <p:cViewPr varScale="1">
        <p:scale>
          <a:sx n="139" d="100"/>
          <a:sy n="139" d="100"/>
        </p:scale>
        <p:origin x="-18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6A1A8-DFDF-4234-9DEE-A69F695BBFB2}" type="datetimeFigureOut">
              <a:rPr lang="zh-CN" altLang="en-US" smtClean="0"/>
              <a:pPr/>
              <a:t>2017/7/2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B20A1-6168-4EA1-838E-EF0E3B829E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721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20A1-6168-4EA1-838E-EF0E3B829E0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927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7647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89784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79512" y="61171"/>
            <a:ext cx="649221" cy="589239"/>
            <a:chOff x="2139977" y="355789"/>
            <a:chExt cx="649221" cy="589239"/>
          </a:xfrm>
        </p:grpSpPr>
        <p:sp>
          <p:nvSpPr>
            <p:cNvPr id="6" name="六边形 5"/>
            <p:cNvSpPr>
              <a:spLocks noChangeAspect="1"/>
            </p:cNvSpPr>
            <p:nvPr/>
          </p:nvSpPr>
          <p:spPr>
            <a:xfrm rot="5400000">
              <a:off x="2169969" y="380409"/>
              <a:ext cx="589239" cy="5400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5000000" scaled="0"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9977" y="483518"/>
              <a:ext cx="649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effectLst/>
                </a:rPr>
                <a:t>LOGO</a:t>
              </a:r>
              <a:endParaRPr lang="zh-CN" altLang="en-US" sz="1400" b="1" dirty="0">
                <a:solidFill>
                  <a:srgbClr val="0070C0"/>
                </a:solidFill>
                <a:effectLst/>
              </a:endParaRPr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04124" y="650411"/>
            <a:ext cx="81723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340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13A585-CCD5-4E06-BCB4-AD2A7BDD6554}" type="datetimeFigureOut">
              <a:rPr lang="zh-CN" altLang="en-US" smtClean="0"/>
              <a:pPr/>
              <a:t>2017/7/2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1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D4E539-7ADC-4EAE-B951-4D0795672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08141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37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8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2499742"/>
            <a:ext cx="9144000" cy="2016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flipH="1">
            <a:off x="1500166" y="1000114"/>
            <a:ext cx="5643602" cy="1785950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14480" y="1142990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云空间管理</a:t>
            </a:r>
            <a:endParaRPr lang="zh-CN" altLang="en-US" sz="8000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447765" y="3702823"/>
            <a:ext cx="48965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99893" y="3529340"/>
            <a:ext cx="2304256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牡丹江市教育信息中心  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2017.7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4" descr="E:\桌面\标志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8"/>
            <a:ext cx="551342" cy="876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7075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14282" y="785800"/>
            <a:ext cx="4643470" cy="441477"/>
            <a:chOff x="2078615" y="1943100"/>
            <a:chExt cx="3993576" cy="779318"/>
          </a:xfrm>
        </p:grpSpPr>
        <p:sp>
          <p:nvSpPr>
            <p:cNvPr id="18" name="任意多边形 17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2107622" y="1943100"/>
              <a:ext cx="3935560" cy="675412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57818" y="1071552"/>
            <a:ext cx="2994489" cy="441477"/>
            <a:chOff x="2078615" y="1943100"/>
            <a:chExt cx="3993576" cy="779318"/>
          </a:xfrm>
        </p:grpSpPr>
        <p:sp>
          <p:nvSpPr>
            <p:cNvPr id="15" name="任意多边形 14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7158" y="1214428"/>
          <a:ext cx="4487990" cy="3751563"/>
        </p:xfrm>
        <a:graphic>
          <a:graphicData uri="http://schemas.openxmlformats.org/drawingml/2006/table">
            <a:tbl>
              <a:tblPr/>
              <a:tblGrid>
                <a:gridCol w="706340"/>
                <a:gridCol w="721615"/>
                <a:gridCol w="3060035"/>
              </a:tblGrid>
              <a:tr h="254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latin typeface="Calibri"/>
                          <a:ea typeface="仿宋"/>
                          <a:cs typeface="Times New Roman"/>
                        </a:rPr>
                        <a:t>项目</a:t>
                      </a:r>
                      <a:endParaRPr lang="zh-CN" sz="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latin typeface="Calibri"/>
                          <a:ea typeface="仿宋"/>
                          <a:cs typeface="Times New Roman"/>
                        </a:rPr>
                        <a:t>数量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latin typeface="Calibri"/>
                          <a:ea typeface="仿宋"/>
                          <a:cs typeface="Times New Roman"/>
                        </a:rPr>
                        <a:t>说</a:t>
                      </a:r>
                      <a:r>
                        <a:rPr lang="en-US" sz="1000" b="1" kern="100" dirty="0">
                          <a:latin typeface="Calibri"/>
                          <a:ea typeface="仿宋"/>
                          <a:cs typeface="Times New Roman"/>
                        </a:rPr>
                        <a:t>  </a:t>
                      </a:r>
                      <a:r>
                        <a:rPr lang="zh-CN" sz="1000" b="1" kern="100" dirty="0">
                          <a:latin typeface="Calibri"/>
                          <a:ea typeface="仿宋"/>
                          <a:cs typeface="Times New Roman"/>
                        </a:rPr>
                        <a:t>明</a:t>
                      </a:r>
                      <a:endParaRPr lang="zh-CN" sz="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latin typeface="Calibri"/>
                          <a:ea typeface="仿宋"/>
                          <a:cs typeface="Times New Roman"/>
                        </a:rPr>
                        <a:t>文档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仿宋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00" kern="100">
                          <a:latin typeface="Calibri"/>
                          <a:ea typeface="仿宋"/>
                          <a:cs typeface="Times New Roman"/>
                        </a:rPr>
                        <a:t>个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800" kern="100">
                        <a:latin typeface="Calibri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latin typeface="Calibri"/>
                          <a:ea typeface="仿宋"/>
                          <a:cs typeface="Times New Roman"/>
                        </a:rPr>
                        <a:t>图片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仿宋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00" kern="100">
                          <a:latin typeface="Calibri"/>
                          <a:ea typeface="仿宋"/>
                          <a:cs typeface="Times New Roman"/>
                        </a:rPr>
                        <a:t>个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800" kern="100">
                        <a:latin typeface="Calibri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latin typeface="Calibri"/>
                          <a:ea typeface="仿宋"/>
                          <a:cs typeface="Times New Roman"/>
                        </a:rPr>
                        <a:t>试题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仿宋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000" kern="100">
                          <a:latin typeface="Calibri"/>
                          <a:ea typeface="仿宋"/>
                          <a:cs typeface="Times New Roman"/>
                        </a:rPr>
                        <a:t>道在线题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latin typeface="Calibri"/>
                          <a:ea typeface="仿宋"/>
                          <a:cs typeface="Times New Roman"/>
                        </a:rPr>
                        <a:t>通过教育云空间“课程中心”的“作业中心”或“任务中心”创建</a:t>
                      </a:r>
                      <a:r>
                        <a:rPr lang="en-US" sz="1000" kern="100" dirty="0">
                          <a:latin typeface="Calibri"/>
                          <a:ea typeface="仿宋"/>
                          <a:cs typeface="Times New Roman"/>
                        </a:rPr>
                        <a:t>8</a:t>
                      </a:r>
                      <a:r>
                        <a:rPr lang="zh-CN" sz="1000" kern="100" dirty="0">
                          <a:latin typeface="Calibri"/>
                          <a:ea typeface="仿宋"/>
                          <a:cs typeface="Times New Roman"/>
                        </a:rPr>
                        <a:t>道试题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并分享到公共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题库</a:t>
                      </a: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。</a:t>
                      </a:r>
                      <a:endParaRPr lang="zh-CN" sz="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latin typeface="Calibri"/>
                          <a:ea typeface="仿宋"/>
                          <a:cs typeface="Times New Roman"/>
                        </a:rPr>
                        <a:t>音频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仿宋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000" kern="100">
                          <a:latin typeface="Calibri"/>
                          <a:ea typeface="仿宋"/>
                          <a:cs typeface="Times New Roman"/>
                        </a:rPr>
                        <a:t>个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800" kern="100" dirty="0">
                        <a:latin typeface="Calibri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latin typeface="Calibri"/>
                          <a:ea typeface="仿宋"/>
                          <a:cs typeface="Times New Roman"/>
                        </a:rPr>
                        <a:t>视频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仿宋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00" kern="100">
                          <a:latin typeface="Calibri"/>
                          <a:ea typeface="仿宋"/>
                          <a:cs typeface="Times New Roman"/>
                        </a:rPr>
                        <a:t>个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800" kern="100">
                        <a:latin typeface="Calibri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latin typeface="Calibri"/>
                          <a:ea typeface="仿宋"/>
                          <a:cs typeface="Times New Roman"/>
                        </a:rPr>
                        <a:t>微课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仿宋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000" kern="100">
                          <a:latin typeface="Calibri"/>
                          <a:ea typeface="仿宋"/>
                          <a:cs typeface="Times New Roman"/>
                        </a:rPr>
                        <a:t>个</a:t>
                      </a:r>
                      <a:endParaRPr lang="zh-CN" sz="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latin typeface="Calibri"/>
                          <a:ea typeface="仿宋"/>
                          <a:cs typeface="Times New Roman"/>
                        </a:rPr>
                        <a:t>通过教育云空间“课程中心”的“个人资源中心”上传</a:t>
                      </a:r>
                      <a:r>
                        <a:rPr lang="en-US" sz="1000" kern="100" dirty="0">
                          <a:latin typeface="Calibri"/>
                          <a:ea typeface="仿宋"/>
                          <a:cs typeface="Times New Roman"/>
                        </a:rPr>
                        <a:t>8</a:t>
                      </a:r>
                      <a:r>
                        <a:rPr lang="zh-CN" sz="1000" kern="100" dirty="0">
                          <a:latin typeface="Calibri"/>
                          <a:ea typeface="仿宋"/>
                          <a:cs typeface="Times New Roman"/>
                        </a:rPr>
                        <a:t>个教师本人原创微课，并分享到“公共资源中心”；</a:t>
                      </a:r>
                      <a:endParaRPr lang="zh-CN" sz="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测试练习</a:t>
                      </a:r>
                      <a:endParaRPr lang="zh-CN" sz="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latin typeface="仿宋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次</a:t>
                      </a:r>
                      <a:endParaRPr lang="zh-CN" sz="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通过“作业中心”创建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4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次测试练习并下发给学生，学生完成测试提交，实现自动批阅或教师手动批阅。</a:t>
                      </a:r>
                      <a:endParaRPr lang="zh-CN" sz="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活动中心</a:t>
                      </a:r>
                      <a:endParaRPr lang="zh-CN" sz="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latin typeface="仿宋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00" kern="10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次</a:t>
                      </a:r>
                      <a:endParaRPr lang="zh-CN" sz="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每位教师通过教育云空间“活动中心”栏目至少组织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1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次活动，和学科有关或无关都可以，学生完成活动任务，家长完成评价。</a:t>
                      </a:r>
                      <a:endParaRPr lang="zh-CN" sz="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综合评价</a:t>
                      </a:r>
                      <a:endParaRPr lang="zh-CN" sz="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latin typeface="仿宋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00" kern="10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次</a:t>
                      </a:r>
                      <a:endParaRPr lang="zh-CN" sz="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Calibri"/>
                          <a:ea typeface="仿宋"/>
                          <a:cs typeface="Times New Roman"/>
                        </a:rPr>
                        <a:t>每位小学教师每个月至少完成一次“综合评价”版块里的评价。</a:t>
                      </a:r>
                      <a:endParaRPr lang="zh-CN" sz="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200">
                          <a:solidFill>
                            <a:schemeClr val="tx1"/>
                          </a:solidFill>
                          <a:latin typeface="Calibri"/>
                          <a:ea typeface="仿宋_GB2312"/>
                          <a:cs typeface="Times New Roman"/>
                        </a:rPr>
                        <a:t>学情分析</a:t>
                      </a:r>
                      <a:endParaRPr lang="zh-CN" sz="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000" b="1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次</a:t>
                      </a:r>
                      <a:endParaRPr lang="zh-CN" sz="800" kern="10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0" kern="1200" dirty="0">
                          <a:solidFill>
                            <a:schemeClr val="tx1"/>
                          </a:solidFill>
                          <a:latin typeface="Calibri"/>
                          <a:ea typeface="仿宋_GB2312"/>
                          <a:cs typeface="Times New Roman"/>
                        </a:rPr>
                        <a:t>每位初、高中班主任每学期至少导入期中、期末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Calibri"/>
                          <a:ea typeface="仿宋_GB2312"/>
                          <a:cs typeface="Times New Roman"/>
                        </a:rPr>
                        <a:t>2</a:t>
                      </a:r>
                      <a:r>
                        <a:rPr lang="zh-CN" sz="1000" b="0" kern="1200" dirty="0">
                          <a:solidFill>
                            <a:schemeClr val="tx1"/>
                          </a:solidFill>
                          <a:latin typeface="Calibri"/>
                          <a:ea typeface="仿宋_GB2312"/>
                          <a:cs typeface="Times New Roman"/>
                        </a:rPr>
                        <a:t>次成绩，有月考的学校月考成绩也要导入，便于学校分析学情。</a:t>
                      </a:r>
                      <a:endParaRPr lang="zh-CN" sz="800" b="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9990" marR="49990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929190" y="1643056"/>
          <a:ext cx="3929090" cy="1711325"/>
        </p:xfrm>
        <a:graphic>
          <a:graphicData uri="http://schemas.openxmlformats.org/drawingml/2006/table">
            <a:tbl>
              <a:tblPr/>
              <a:tblGrid>
                <a:gridCol w="785818"/>
                <a:gridCol w="1000132"/>
                <a:gridCol w="1000132"/>
                <a:gridCol w="1143008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Calibri"/>
                          <a:ea typeface="宋体"/>
                          <a:cs typeface="Times New Roman"/>
                        </a:rPr>
                        <a:t>各直属学校、区、县每月</a:t>
                      </a:r>
                      <a:r>
                        <a:rPr lang="zh-CN" sz="1200" b="1" kern="100" dirty="0" smtClean="0">
                          <a:latin typeface="Calibri"/>
                          <a:ea typeface="宋体"/>
                          <a:cs typeface="Times New Roman"/>
                        </a:rPr>
                        <a:t>资源考核</a:t>
                      </a:r>
                      <a:r>
                        <a:rPr lang="zh-CN" sz="1200" b="1" kern="100" dirty="0">
                          <a:latin typeface="Calibri"/>
                          <a:ea typeface="宋体"/>
                          <a:cs typeface="Times New Roman"/>
                        </a:rPr>
                        <a:t>标准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latin typeface="+mj-ea"/>
                          <a:ea typeface="+mj-ea"/>
                          <a:cs typeface="Times New Roman"/>
                        </a:rPr>
                        <a:t>直属学校</a:t>
                      </a:r>
                      <a:endParaRPr lang="zh-CN" sz="10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latin typeface="+mj-ea"/>
                          <a:ea typeface="+mj-ea"/>
                          <a:cs typeface="Times New Roman"/>
                        </a:rPr>
                        <a:t>区</a:t>
                      </a:r>
                      <a:endParaRPr lang="zh-CN" sz="10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latin typeface="+mj-ea"/>
                          <a:ea typeface="+mj-ea"/>
                          <a:cs typeface="Times New Roman"/>
                        </a:rPr>
                        <a:t>县</a:t>
                      </a:r>
                      <a:endParaRPr lang="zh-CN" sz="10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>
                          <a:latin typeface="+mj-ea"/>
                          <a:ea typeface="+mj-ea"/>
                          <a:cs typeface="宋体"/>
                        </a:rPr>
                        <a:t>文档数量</a:t>
                      </a:r>
                      <a:endParaRPr lang="zh-CN" sz="10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+mj-ea"/>
                          <a:ea typeface="+mj-ea"/>
                          <a:cs typeface="Times New Roman"/>
                        </a:rPr>
                        <a:t>10</a:t>
                      </a:r>
                      <a:r>
                        <a:rPr lang="zh-CN" sz="1000" kern="10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20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30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>
                          <a:latin typeface="+mj-ea"/>
                          <a:ea typeface="+mj-ea"/>
                          <a:cs typeface="宋体"/>
                        </a:rPr>
                        <a:t>图片数量</a:t>
                      </a:r>
                      <a:endParaRPr lang="zh-CN" sz="10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+mj-ea"/>
                          <a:ea typeface="+mj-ea"/>
                          <a:cs typeface="Times New Roman"/>
                        </a:rPr>
                        <a:t>5</a:t>
                      </a:r>
                      <a:r>
                        <a:rPr lang="zh-CN" sz="1000" kern="10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10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15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>
                          <a:latin typeface="+mj-ea"/>
                          <a:ea typeface="+mj-ea"/>
                          <a:cs typeface="宋体"/>
                        </a:rPr>
                        <a:t>试题数量</a:t>
                      </a:r>
                      <a:endParaRPr lang="zh-CN" sz="10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10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道在线题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20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道在线题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30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道在线题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>
                          <a:latin typeface="+mj-ea"/>
                          <a:ea typeface="+mj-ea"/>
                          <a:cs typeface="宋体"/>
                        </a:rPr>
                        <a:t>音频数量</a:t>
                      </a:r>
                      <a:endParaRPr lang="zh-CN" sz="10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+mj-ea"/>
                          <a:ea typeface="+mj-ea"/>
                          <a:cs typeface="Times New Roman"/>
                        </a:rPr>
                        <a:t>2</a:t>
                      </a:r>
                      <a:r>
                        <a:rPr lang="zh-CN" sz="1000" kern="10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4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6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>
                          <a:latin typeface="+mj-ea"/>
                          <a:ea typeface="+mj-ea"/>
                          <a:cs typeface="宋体"/>
                        </a:rPr>
                        <a:t>视频数量</a:t>
                      </a:r>
                      <a:endParaRPr lang="zh-CN" sz="10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+mj-ea"/>
                          <a:ea typeface="+mj-ea"/>
                          <a:cs typeface="Times New Roman"/>
                        </a:rPr>
                        <a:t>1</a:t>
                      </a:r>
                      <a:r>
                        <a:rPr lang="zh-CN" sz="1000" kern="10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2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3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+mj-ea"/>
                          <a:ea typeface="+mj-ea"/>
                          <a:cs typeface="Times New Roman"/>
                        </a:rPr>
                        <a:t>微课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+mj-ea"/>
                          <a:ea typeface="+mj-ea"/>
                          <a:cs typeface="Times New Roman"/>
                        </a:rPr>
                        <a:t>4</a:t>
                      </a:r>
                      <a:r>
                        <a:rPr lang="zh-CN" sz="1000" kern="10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8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+mj-ea"/>
                          <a:ea typeface="+mj-ea"/>
                          <a:cs typeface="Times New Roman"/>
                        </a:rPr>
                        <a:t>12</a:t>
                      </a:r>
                      <a:r>
                        <a:rPr lang="zh-CN" sz="1000" kern="100" dirty="0">
                          <a:latin typeface="+mj-ea"/>
                          <a:ea typeface="+mj-ea"/>
                          <a:cs typeface="Times New Roman"/>
                        </a:rPr>
                        <a:t>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综合评价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1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2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3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latin typeface="+mj-ea"/>
                          <a:ea typeface="+mj-ea"/>
                          <a:cs typeface="Times New Roman"/>
                        </a:rPr>
                        <a:t>学情分析</a:t>
                      </a:r>
                      <a:endParaRPr lang="zh-CN" sz="10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每校每学期每班至少导入期中、期末</a:t>
                      </a:r>
                      <a:r>
                        <a:rPr lang="en-US" altLang="zh-CN" sz="1000" b="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000" b="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次成绩，有月考的学校月考成绩也要导入，便于学校分析学情。 </a:t>
                      </a:r>
                      <a:endParaRPr lang="zh-CN" altLang="en-US" sz="1000" b="0" dirty="0" smtClean="0">
                        <a:latin typeface="+mj-ea"/>
                        <a:ea typeface="+mj-ea"/>
                        <a:cs typeface="宋体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217081" y="1142990"/>
            <a:ext cx="29982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b="1" dirty="0" smtClean="0">
                <a:latin typeface="+mj-ea"/>
                <a:ea typeface="+mj-ea"/>
                <a:cs typeface="Times New Roman" pitchFamily="18" charset="0"/>
              </a:rPr>
              <a:t>非实验校</a:t>
            </a: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资源上传考核标准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8044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1600" b="1" kern="100" dirty="0" smtClean="0">
                <a:cs typeface="Times New Roman"/>
              </a:rPr>
              <a:t>实验学校资源上传考核标准（每位教师</a:t>
            </a:r>
            <a:r>
              <a:rPr lang="en-US" sz="1600" b="1" kern="100" dirty="0" smtClean="0">
                <a:ea typeface="宋体"/>
                <a:cs typeface="Times New Roman"/>
              </a:rPr>
              <a:t>/</a:t>
            </a:r>
            <a:r>
              <a:rPr lang="zh-CN" altLang="en-US" sz="1600" b="1" kern="100" dirty="0" smtClean="0">
                <a:cs typeface="Times New Roman"/>
              </a:rPr>
              <a:t>每月）</a:t>
            </a:r>
            <a:endParaRPr lang="zh-CN" altLang="en-US" sz="1600" kern="100" dirty="0">
              <a:cs typeface="Times New Roman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357158" y="14285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资源考核</a:t>
            </a:r>
            <a:endParaRPr lang="zh-CN" altLang="en-US" sz="28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Freeform 514"/>
          <p:cNvSpPr>
            <a:spLocks noEditPoints="1"/>
          </p:cNvSpPr>
          <p:nvPr/>
        </p:nvSpPr>
        <p:spPr bwMode="auto">
          <a:xfrm>
            <a:off x="2303048" y="285734"/>
            <a:ext cx="268688" cy="269968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/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0" name="Picture 4" descr="E:\桌面\标志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71602" cy="590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785800"/>
            <a:ext cx="9144000" cy="32861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85720" y="857238"/>
          <a:ext cx="1428760" cy="309800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78164"/>
                <a:gridCol w="505685"/>
                <a:gridCol w="444911"/>
              </a:tblGrid>
              <a:tr h="25479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 dirty="0"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 dirty="0">
                          <a:latin typeface="+mn-ea"/>
                          <a:ea typeface="+mn-ea"/>
                        </a:rPr>
                        <a:t>资源上传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 dirty="0">
                          <a:latin typeface="+mn-ea"/>
                          <a:ea typeface="+mn-ea"/>
                        </a:rPr>
                        <a:t>试题创建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latin typeface="+mn-ea"/>
                          <a:ea typeface="+mn-ea"/>
                        </a:rPr>
                        <a:t>东宁县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25678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148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latin typeface="+mn-ea"/>
                          <a:ea typeface="+mn-ea"/>
                        </a:rPr>
                        <a:t>东安区</a:t>
                      </a:r>
                      <a:endParaRPr lang="zh-CN" altLang="en-US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25239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79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latin typeface="+mn-ea"/>
                          <a:ea typeface="+mn-ea"/>
                        </a:rPr>
                        <a:t>直属</a:t>
                      </a:r>
                      <a:endParaRPr lang="zh-CN" altLang="en-US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12304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6265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latin typeface="+mn-ea"/>
                          <a:ea typeface="+mn-ea"/>
                        </a:rPr>
                        <a:t>林口县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3547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408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latin typeface="+mn-ea"/>
                          <a:ea typeface="+mn-ea"/>
                        </a:rPr>
                        <a:t>阳明区</a:t>
                      </a:r>
                      <a:endParaRPr lang="zh-CN" altLang="en-US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2334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291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latin typeface="+mn-ea"/>
                          <a:ea typeface="+mn-ea"/>
                        </a:rPr>
                        <a:t>西安区</a:t>
                      </a:r>
                      <a:endParaRPr lang="zh-CN" altLang="en-US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1455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81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latin typeface="+mn-ea"/>
                          <a:ea typeface="+mn-ea"/>
                        </a:rPr>
                        <a:t>穆棱市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1210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201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latin typeface="+mn-ea"/>
                          <a:ea typeface="+mn-ea"/>
                        </a:rPr>
                        <a:t>开发区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960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837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latin typeface="+mn-ea"/>
                          <a:ea typeface="+mn-ea"/>
                        </a:rPr>
                        <a:t>宁安市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728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246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latin typeface="+mn-ea"/>
                          <a:ea typeface="+mn-ea"/>
                        </a:rPr>
                        <a:t>爱民区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180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latin typeface="+mn-ea"/>
                          <a:ea typeface="+mn-ea"/>
                        </a:rPr>
                        <a:t>77</a:t>
                      </a:r>
                      <a:endParaRPr lang="en-US" altLang="zh-CN" sz="1000" b="1" i="0" u="none" strike="noStrike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latin typeface="+mn-ea"/>
                          <a:ea typeface="+mn-ea"/>
                        </a:rPr>
                        <a:t>海林市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79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latin typeface="+mn-ea"/>
                          <a:ea typeface="+mn-ea"/>
                        </a:rPr>
                        <a:t>6</a:t>
                      </a:r>
                      <a:endParaRPr lang="en-US" altLang="zh-CN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8"/>
            <a:ext cx="4411663" cy="307498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C:\Users\Administrator\AppData\Roaming\Tencent\Users\1283467\QQ\WinTemp\RichOle\EZ[5A%5$7T01{V[Y`%E7UL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1" y="857238"/>
            <a:ext cx="2714645" cy="307183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28860" y="4071948"/>
            <a:ext cx="5536626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b="1" dirty="0" smtClean="0"/>
              <a:t>资源</a:t>
            </a:r>
            <a:r>
              <a:rPr lang="zh-CN" altLang="en-US" b="1" dirty="0" smtClean="0"/>
              <a:t>上传及试题</a:t>
            </a:r>
            <a:r>
              <a:rPr lang="zh-CN" altLang="en-US" b="1" dirty="0" smtClean="0"/>
              <a:t>创建（</a:t>
            </a:r>
            <a:r>
              <a:rPr lang="en-US" altLang="zh-CN" b="1" dirty="0" smtClean="0"/>
              <a:t> 2017.1.1—2017.6.30 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</p:txBody>
      </p:sp>
      <p:sp>
        <p:nvSpPr>
          <p:cNvPr id="15" name="文本框 5"/>
          <p:cNvSpPr txBox="1"/>
          <p:nvPr/>
        </p:nvSpPr>
        <p:spPr>
          <a:xfrm>
            <a:off x="428596" y="14285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资源考核</a:t>
            </a:r>
            <a:endParaRPr lang="zh-CN" altLang="en-US" sz="28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Freeform 514"/>
          <p:cNvSpPr>
            <a:spLocks noEditPoints="1"/>
          </p:cNvSpPr>
          <p:nvPr/>
        </p:nvSpPr>
        <p:spPr bwMode="auto">
          <a:xfrm>
            <a:off x="2285984" y="285734"/>
            <a:ext cx="268688" cy="269968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/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1" name="Picture 4" descr="E:\桌面\标志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371602" cy="590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071670" y="571486"/>
            <a:ext cx="4286280" cy="714380"/>
            <a:chOff x="2078615" y="1943100"/>
            <a:chExt cx="3993576" cy="779318"/>
          </a:xfrm>
        </p:grpSpPr>
        <p:sp>
          <p:nvSpPr>
            <p:cNvPr id="13" name="任意多边形 12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1357304"/>
            <a:ext cx="9144000" cy="2571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5"/>
          <p:cNvSpPr txBox="1"/>
          <p:nvPr/>
        </p:nvSpPr>
        <p:spPr>
          <a:xfrm>
            <a:off x="285720" y="14285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资源考核</a:t>
            </a:r>
            <a:endParaRPr lang="zh-CN" altLang="en-US" sz="28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Freeform 514"/>
          <p:cNvSpPr>
            <a:spLocks noEditPoints="1"/>
          </p:cNvSpPr>
          <p:nvPr/>
        </p:nvSpPr>
        <p:spPr bwMode="auto">
          <a:xfrm>
            <a:off x="2143108" y="285734"/>
            <a:ext cx="268688" cy="269968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/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2714612" y="571486"/>
            <a:ext cx="297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+mn-ea"/>
              </a:rPr>
              <a:t>教育云空间公共资源</a:t>
            </a:r>
            <a:r>
              <a:rPr lang="zh-CN" altLang="en-US" b="1" dirty="0" smtClean="0">
                <a:latin typeface="+mn-ea"/>
              </a:rPr>
              <a:t>中心</a:t>
            </a:r>
            <a:endParaRPr lang="en-US" altLang="zh-CN" b="1" dirty="0" smtClean="0">
              <a:latin typeface="+mn-ea"/>
            </a:endParaRPr>
          </a:p>
          <a:p>
            <a:pPr algn="ctr"/>
            <a:r>
              <a:rPr lang="zh-CN" altLang="en-US" b="1" dirty="0" smtClean="0">
                <a:latin typeface="+mn-ea"/>
              </a:rPr>
              <a:t>精品资源考核部分内容介绍</a:t>
            </a:r>
            <a:endParaRPr lang="zh-CN" altLang="en-US" b="1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224" y="1500180"/>
            <a:ext cx="72866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　　为切实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提高云空间资源质量，建立本地区优质教育资源并实现共建共享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，将加大精品资源审核力度。</a:t>
            </a:r>
            <a:endParaRPr lang="en-US" altLang="zh-CN" sz="1400" b="1" dirty="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　　范围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：所有教育云空间实验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学校（非实验校也可积极加入）。</a:t>
            </a:r>
            <a:endParaRPr lang="en-US" altLang="zh-CN" sz="1400" b="1" dirty="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　　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考核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周期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: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每年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9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月１日至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次年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8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月末算作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一个周期。</a:t>
            </a:r>
            <a:endParaRPr lang="en-US" altLang="zh-CN" sz="1400" b="1" dirty="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　　精品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资源的产生过程：每件资源由教师自行上传至云空间个人资源中心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,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然后共享至公共资源库并申请精品资源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，然后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由本校指定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的多位校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级管理员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（主任以上级别）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在后台审核，审核通过则此资源正式成为精品资源，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资源打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上所在学校名称标签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。</a:t>
            </a:r>
            <a:endParaRPr lang="en-US" altLang="zh-CN" sz="1400" b="1" dirty="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　　数量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限额：每所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学校在每周期内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每个学科最少产生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4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件精品资源，最多产生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10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件精品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资源；</a:t>
            </a:r>
            <a:endParaRPr lang="en-US" altLang="zh-CN" sz="1400" b="1" dirty="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　　积分情况：一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件资源成为精品资源，作者会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获得云空间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50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个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积分。</a:t>
            </a:r>
            <a:endParaRPr lang="en-US" altLang="zh-CN" sz="1400" b="1" dirty="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15" name="Picture 4" descr="E:\桌面\标志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71602" cy="590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714362"/>
            <a:ext cx="9144000" cy="37862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strator\AppData\Roaming\Tencent\Users\1283467\QQ\WinTemp\RichOle\BI}OO5_3$A5Y6@NDSDW`_7V.png"/>
          <p:cNvPicPr>
            <a:picLocks noChangeAspect="1" noChangeArrowheads="1"/>
          </p:cNvPicPr>
          <p:nvPr/>
        </p:nvPicPr>
        <p:blipFill>
          <a:blip r:embed="rId2" cstate="print"/>
          <a:srcRect r="131" b="17382"/>
          <a:stretch>
            <a:fillRect/>
          </a:stretch>
        </p:blipFill>
        <p:spPr bwMode="auto">
          <a:xfrm>
            <a:off x="428596" y="1428742"/>
            <a:ext cx="3596073" cy="272379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85800"/>
            <a:ext cx="4403832" cy="3681211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</p:pic>
      <p:sp>
        <p:nvSpPr>
          <p:cNvPr id="5" name="文本框 5"/>
          <p:cNvSpPr txBox="1"/>
          <p:nvPr/>
        </p:nvSpPr>
        <p:spPr>
          <a:xfrm>
            <a:off x="231378" y="14285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积分管理</a:t>
            </a:r>
            <a:endParaRPr lang="zh-CN" altLang="en-US" sz="28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514"/>
          <p:cNvSpPr>
            <a:spLocks noEditPoints="1"/>
          </p:cNvSpPr>
          <p:nvPr/>
        </p:nvSpPr>
        <p:spPr bwMode="auto">
          <a:xfrm>
            <a:off x="2088734" y="285734"/>
            <a:ext cx="268688" cy="269968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/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11" name="Picture 4" descr="E:\桌面\标志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371602" cy="590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714362"/>
            <a:ext cx="9144000" cy="44291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1" descr="C:\Users\Administrator\AppData\Roaming\Tencent\Users\1283467\QQ\WinTemp\RichOle\YW((EX}R~F9T)`0_F($L8$R.png"/>
          <p:cNvPicPr>
            <a:picLocks noChangeAspect="1" noChangeArrowheads="1"/>
          </p:cNvPicPr>
          <p:nvPr/>
        </p:nvPicPr>
        <p:blipFill>
          <a:blip r:embed="rId2"/>
          <a:srcRect r="18485"/>
          <a:stretch>
            <a:fillRect/>
          </a:stretch>
        </p:blipFill>
        <p:spPr bwMode="auto">
          <a:xfrm>
            <a:off x="1428728" y="785800"/>
            <a:ext cx="6542618" cy="69056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5" name="文本框 5"/>
          <p:cNvSpPr txBox="1"/>
          <p:nvPr/>
        </p:nvSpPr>
        <p:spPr>
          <a:xfrm>
            <a:off x="231378" y="14285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积分管理</a:t>
            </a:r>
            <a:endParaRPr lang="zh-CN" altLang="en-US" sz="28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514"/>
          <p:cNvSpPr>
            <a:spLocks noEditPoints="1"/>
          </p:cNvSpPr>
          <p:nvPr/>
        </p:nvSpPr>
        <p:spPr bwMode="auto">
          <a:xfrm>
            <a:off x="2088734" y="285734"/>
            <a:ext cx="268688" cy="269968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/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11" name="Picture 4" descr="E:\桌面\标志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371602" cy="590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857238"/>
            <a:ext cx="9144000" cy="41434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28662" y="1214428"/>
            <a:ext cx="73581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　　建立云空间学生档案是国家自上而下的要求，此举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是为了让学生档案信息全面实现电子化，形成大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数据。</a:t>
            </a:r>
            <a:endParaRPr lang="en-US" altLang="zh-CN" sz="1600" b="1" dirty="0" smtClean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　　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在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云空间里，每个学生不仅会有结果性的数据表，还会有过程性的数据，每一次操作都会留存记录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，记录学生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从幼儿园到高中的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学习过程和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活动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情况，形成完整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的学生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档案，学生档案是云空间的一个新的应用，正在开发。</a:t>
            </a:r>
            <a:endParaRPr lang="en-US" altLang="zh-CN" sz="1600" b="1" dirty="0" smtClean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   由此要求每位管理员包括班主任不要轻易删掉任何一个学生的信息，有错误以修改为主。</a:t>
            </a:r>
            <a:endParaRPr lang="en-US" altLang="zh-CN" sz="1600" b="1" dirty="0" smtClean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　　要求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每学期每个学生至少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填写档案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一次并上传学生照片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，要求学校每年上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传学生体检数据，要导入初中以上的学生的几次考试成绩，每学期至少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得下发几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次云空间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活动并与学生互动完成，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这样才能让学生的活动记录丰富起来，这些资料在云空间一直保存，方便以后调</a:t>
            </a: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取，意义非常大。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3108" y="3286130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9940" y="14285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学生档案</a:t>
            </a:r>
            <a:endParaRPr lang="zh-CN" altLang="en-US" sz="28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Freeform 514"/>
          <p:cNvSpPr>
            <a:spLocks noEditPoints="1"/>
          </p:cNvSpPr>
          <p:nvPr/>
        </p:nvSpPr>
        <p:spPr bwMode="auto">
          <a:xfrm>
            <a:off x="2017296" y="285734"/>
            <a:ext cx="268688" cy="269968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/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12" name="Picture 4" descr="E:\桌面\标志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71602" cy="590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1285866"/>
            <a:ext cx="9144000" cy="23574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785918" y="1785932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　　云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空间暑假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作业，请关注近几天牡丹江教育网通知及云空间消息！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4" descr="E:\桌面\标志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3585"/>
            <a:ext cx="371602" cy="590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" y="2499742"/>
            <a:ext cx="9144000" cy="2016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4" descr="E:\桌面\标志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8"/>
            <a:ext cx="551342" cy="876529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>
          <a:xfrm flipH="1">
            <a:off x="1500166" y="1000114"/>
            <a:ext cx="5643602" cy="1785950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14480" y="1142990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谢</a:t>
            </a:r>
            <a:r>
              <a:rPr lang="zh-CN" altLang="en-US" sz="80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谢</a:t>
            </a:r>
            <a:endParaRPr lang="zh-CN" altLang="en-US" sz="8000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84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4a3b0c3982f6bd199e911fef82da9ca3fd77b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413</Words>
  <Application>Microsoft Office PowerPoint</Application>
  <PresentationFormat>全屏显示(16:9)</PresentationFormat>
  <Paragraphs>127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Sky123.Org</cp:lastModifiedBy>
  <cp:revision>96</cp:revision>
  <dcterms:created xsi:type="dcterms:W3CDTF">2015-12-18T05:28:46Z</dcterms:created>
  <dcterms:modified xsi:type="dcterms:W3CDTF">2017-07-02T08:52:12Z</dcterms:modified>
</cp:coreProperties>
</file>