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6"/>
  </p:handoutMasterIdLst>
  <p:sldIdLst>
    <p:sldId id="256" r:id="rId3"/>
    <p:sldId id="716" r:id="rId5"/>
    <p:sldId id="715" r:id="rId6"/>
    <p:sldId id="536" r:id="rId7"/>
    <p:sldId id="718" r:id="rId8"/>
    <p:sldId id="630" r:id="rId9"/>
    <p:sldId id="663" r:id="rId10"/>
    <p:sldId id="633" r:id="rId11"/>
    <p:sldId id="717" r:id="rId12"/>
    <p:sldId id="588" r:id="rId13"/>
    <p:sldId id="661" r:id="rId14"/>
    <p:sldId id="662" r:id="rId15"/>
    <p:sldId id="579" r:id="rId16"/>
    <p:sldId id="632" r:id="rId17"/>
    <p:sldId id="690" r:id="rId18"/>
    <p:sldId id="691" r:id="rId19"/>
    <p:sldId id="692" r:id="rId20"/>
    <p:sldId id="694" r:id="rId21"/>
    <p:sldId id="695" r:id="rId22"/>
    <p:sldId id="696" r:id="rId23"/>
    <p:sldId id="634" r:id="rId24"/>
    <p:sldId id="636" r:id="rId25"/>
    <p:sldId id="637" r:id="rId26"/>
    <p:sldId id="705" r:id="rId27"/>
    <p:sldId id="697" r:id="rId28"/>
    <p:sldId id="701" r:id="rId29"/>
    <p:sldId id="702" r:id="rId30"/>
    <p:sldId id="700" r:id="rId31"/>
    <p:sldId id="703" r:id="rId32"/>
    <p:sldId id="704" r:id="rId33"/>
    <p:sldId id="706" r:id="rId34"/>
    <p:sldId id="277" r:id="rId35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66"/>
    <a:srgbClr val="FF6600"/>
    <a:srgbClr val="005EBA"/>
    <a:srgbClr val="CFDDED"/>
    <a:srgbClr val="3399FE"/>
    <a:srgbClr val="3F6EA7"/>
    <a:srgbClr val="FF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60" autoAdjust="0"/>
  </p:normalViewPr>
  <p:slideViewPr>
    <p:cSldViewPr>
      <p:cViewPr varScale="1">
        <p:scale>
          <a:sx n="47" d="100"/>
          <a:sy n="47" d="100"/>
        </p:scale>
        <p:origin x="-90" y="-330"/>
      </p:cViewPr>
      <p:guideLst>
        <p:guide orient="horz" pos="1620"/>
        <p:guide pos="27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960" y="-96"/>
      </p:cViewPr>
      <p:guideLst>
        <p:guide orient="horz" pos="2880"/>
        <p:guide pos="20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5-17T16:43:16.320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FEFB9F8A-2728-45A8-A0AD-DEBB40D84B72}" type="datetimeFigureOut">
              <a:rPr lang="zh-CN" altLang="en-US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F11433FB-7A38-4B3B-98F1-0D70D69BF20F}" type="slidenum">
              <a:rPr lang="zh-CN" altLang="en-US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458B6718-2681-4D17-8EEE-245B8E7571AE}" type="datetimeFigureOut">
              <a:rPr lang="zh-CN" altLang="en-US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dirty="0" smtClean="0"/>
              <a:t>单击此处编辑母版文本样式</a:t>
            </a:r>
            <a:endParaRPr lang="zh-CN" altLang="en-US" noProof="0" dirty="0" smtClean="0"/>
          </a:p>
          <a:p>
            <a:pPr lvl="1"/>
            <a:r>
              <a:rPr lang="zh-CN" altLang="en-US" noProof="0" dirty="0" smtClean="0"/>
              <a:t>第二级</a:t>
            </a:r>
            <a:endParaRPr lang="zh-CN" altLang="en-US" noProof="0" dirty="0" smtClean="0"/>
          </a:p>
          <a:p>
            <a:pPr lvl="2"/>
            <a:r>
              <a:rPr lang="zh-CN" altLang="en-US" noProof="0" dirty="0" smtClean="0"/>
              <a:t>第三级</a:t>
            </a:r>
            <a:endParaRPr lang="zh-CN" altLang="en-US" noProof="0" dirty="0" smtClean="0"/>
          </a:p>
          <a:p>
            <a:pPr lvl="3"/>
            <a:r>
              <a:rPr lang="zh-CN" altLang="en-US" noProof="0" dirty="0" smtClean="0"/>
              <a:t>第四级</a:t>
            </a:r>
            <a:endParaRPr lang="zh-CN" altLang="en-US" noProof="0" dirty="0" smtClean="0"/>
          </a:p>
          <a:p>
            <a:pPr lvl="4"/>
            <a:r>
              <a:rPr lang="zh-CN" altLang="en-US" noProof="0" dirty="0" smtClean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F7990C17-39AD-4767-B03C-A4806D2D888C}" type="slidenum">
              <a:rPr lang="zh-CN" altLang="en-US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906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906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906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906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906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8E0ACD-ECC4-4281-B4B6-8168E3F43C0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F0FABE-B52B-4AD1-9CEC-CA46D30C825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mtClean="0"/>
              <a:t>这是课程中心的课堂记录，将教师在课堂的多媒体设备上的板书和声音录制下来，自动上传至云空间，供课后复习使用。</a:t>
            </a:r>
            <a:endParaRPr lang="zh-CN" altLang="en-US" smtClean="0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26081A-C097-46D5-8B56-6C8C5A98ACC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E45255-AB34-4595-90FF-4E91A62F62A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632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83C22F89-D316-45DF-A54E-E6381B63DF54}" type="slidenum">
              <a:rPr lang="zh-CN" altLang="en-US" sz="1200">
                <a:latin typeface="Calibri" panose="020F0502020204030204" pitchFamily="34" charset="0"/>
                <a:ea typeface="黑体" panose="02010609060101010101" pitchFamily="2" charset="-122"/>
              </a:rPr>
            </a:fld>
            <a:endParaRPr lang="en-US" altLang="zh-CN" sz="1200">
              <a:latin typeface="Calibri" panose="020F050202020403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28B3EA-6583-4379-8942-5B04D41DFFE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CF3CAF-EF3F-4785-AD33-8550840A4BE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1E6CE2-5FA0-4167-B933-C78299D6601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27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mtClean="0"/>
              <a:t>这是课程中心的课堂记录，将教师在课堂的多媒体设备上的板书和声音录制下来，自动上传至云空间，供课后复习使用。</a:t>
            </a:r>
            <a:endParaRPr lang="zh-CN" altLang="en-US" smtClean="0"/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BF6DDD-6DB2-4635-8A4A-B7C576C27B4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D62EC6-E6BC-44DE-9B4D-0B90AF96D2A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D55B9-3735-447E-BB6C-CA028F4C9E21}" type="datetimeFigureOut">
              <a:rPr lang="zh-CN" altLang="en-US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ABF73-B579-495D-8234-7846C855B010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8160-E317-4FD6-AA22-02CCBB94D218}" type="datetimeFigureOut">
              <a:rPr lang="zh-CN" altLang="en-US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57E7D-44FF-47A2-8B68-51FB2C0B3FA1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FE3BC-C99A-49C4-80A1-79F6223E0A16}" type="datetimeFigureOut">
              <a:rPr lang="zh-CN" altLang="en-US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012F7-EF2E-4A15-8960-6858A210CF31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06ECF-0131-4D1C-8335-325DE192971C}" type="datetimeFigureOut">
              <a:rPr lang="zh-CN" altLang="en-US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D7A9D-E46F-486D-94CC-50690277F705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9D953-573B-4FCB-9E97-3CED8B4BAF20}" type="datetimeFigureOut">
              <a:rPr lang="zh-CN" altLang="en-US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57B50-71D2-4416-8B02-1A198ADFF7E3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99B03-E82A-4CD6-8900-B1C9A0ACBD90}" type="datetimeFigureOut">
              <a:rPr lang="zh-CN" altLang="en-US"/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819B5-E203-4700-B141-2F60CC9873ED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5BC9-4DE6-496B-AA99-BD20A33CDB87}" type="datetimeFigureOut">
              <a:rPr lang="zh-CN" altLang="en-US"/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293AE-3746-4F3E-9463-34F44F056B22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08C99-BC0A-47F0-8488-3382DC3B4E76}" type="datetimeFigureOut">
              <a:rPr lang="zh-CN" altLang="en-US"/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77D89-77C8-4913-8B2C-0C99B05826AB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5019A-18B1-435F-A773-75CEC5223934}" type="datetimeFigureOut">
              <a:rPr lang="zh-CN" altLang="en-US"/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75CF-8271-437E-921B-267383A466D0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87A47-2AEF-4292-84F3-9E8E952B34A4}" type="datetimeFigureOut">
              <a:rPr lang="zh-CN" altLang="en-US"/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C8765-55FA-41B4-B0BF-E2EE45D85449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DFDF7-B298-44C0-BAE6-F95D2F19E8AA}" type="datetimeFigureOut">
              <a:rPr lang="zh-CN" altLang="en-US"/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5708F-084B-465D-8F72-860DE71BACC5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0B23135A-1074-42B7-95A7-218AC3A07F0A}" type="datetimeFigureOut">
              <a:rPr lang="zh-CN" altLang="en-US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6558F730-9FF3-4DD3-BF71-A8D4D751DBA4}" type="slidenum">
              <a:rPr lang="zh-CN" altLang="en-US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黑体" panose="02010609060101010101" pitchFamily="2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2852738" y="3944938"/>
            <a:ext cx="4030662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rPr>
              <a:t>牡丹江市教育信息中心      于红</a:t>
            </a:r>
            <a:endParaRPr lang="zh-CN" altLang="en-US" sz="2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4392613" y="4395788"/>
            <a:ext cx="1041400" cy="38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2017.02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3528" y="1748377"/>
            <a:ext cx="8820472" cy="13531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牡丹江教育云空间</a:t>
            </a:r>
            <a:endParaRPr lang="zh-CN" altLang="en-US" sz="40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小学综合评价的使用</a:t>
            </a:r>
            <a:endParaRPr lang="zh-CN" altLang="en-US" sz="40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9"/>
          <p:cNvSpPr>
            <a:spLocks noChangeArrowheads="1"/>
          </p:cNvSpPr>
          <p:nvPr/>
        </p:nvSpPr>
        <p:spPr bwMode="auto">
          <a:xfrm>
            <a:off x="179388" y="195263"/>
            <a:ext cx="3128962" cy="334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教师</a:t>
            </a:r>
            <a:endParaRPr lang="zh-CN" altLang="en-US" sz="1400">
              <a:solidFill>
                <a:srgbClr val="3366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5602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96863"/>
            <a:ext cx="91440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10"/>
          <p:cNvSpPr txBox="1">
            <a:spLocks noChangeArrowheads="1"/>
          </p:cNvSpPr>
          <p:nvPr/>
        </p:nvSpPr>
        <p:spPr bwMode="auto">
          <a:xfrm>
            <a:off x="3563938" y="4657725"/>
            <a:ext cx="2795587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师     评</a:t>
            </a:r>
            <a:endParaRPr lang="zh-CN" altLang="en-US" sz="1400" b="1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9"/>
          <p:cNvSpPr>
            <a:spLocks noChangeArrowheads="1"/>
          </p:cNvSpPr>
          <p:nvPr/>
        </p:nvSpPr>
        <p:spPr bwMode="auto">
          <a:xfrm>
            <a:off x="179388" y="195263"/>
            <a:ext cx="3128962" cy="334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教师</a:t>
            </a:r>
            <a:endParaRPr lang="zh-CN" altLang="en-US" sz="1400">
              <a:solidFill>
                <a:srgbClr val="3366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7650" name="TextBox 10"/>
          <p:cNvSpPr txBox="1">
            <a:spLocks noChangeArrowheads="1"/>
          </p:cNvSpPr>
          <p:nvPr/>
        </p:nvSpPr>
        <p:spPr bwMode="auto">
          <a:xfrm>
            <a:off x="3563938" y="4657725"/>
            <a:ext cx="2795587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师     评</a:t>
            </a:r>
            <a:endParaRPr lang="zh-CN" altLang="en-US" sz="1400" b="1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7651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8313" y="630238"/>
            <a:ext cx="8027987" cy="40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9"/>
          <p:cNvSpPr>
            <a:spLocks noChangeArrowheads="1"/>
          </p:cNvSpPr>
          <p:nvPr/>
        </p:nvSpPr>
        <p:spPr bwMode="auto">
          <a:xfrm>
            <a:off x="179388" y="195263"/>
            <a:ext cx="3128962" cy="334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教师</a:t>
            </a:r>
            <a:endParaRPr lang="zh-CN" altLang="en-US" sz="1400">
              <a:solidFill>
                <a:srgbClr val="3366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9698" name="TextBox 10"/>
          <p:cNvSpPr txBox="1">
            <a:spLocks noChangeArrowheads="1"/>
          </p:cNvSpPr>
          <p:nvPr/>
        </p:nvSpPr>
        <p:spPr bwMode="auto">
          <a:xfrm>
            <a:off x="3563938" y="4657725"/>
            <a:ext cx="2795587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师     评</a:t>
            </a:r>
            <a:endParaRPr lang="zh-CN" altLang="en-US" sz="1400" b="1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9699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577850"/>
            <a:ext cx="91440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27240" t="23669" r="26454" b="8704"/>
          <a:stretch>
            <a:fillRect/>
          </a:stretch>
        </p:blipFill>
        <p:spPr bwMode="auto">
          <a:xfrm>
            <a:off x="5795963" y="452438"/>
            <a:ext cx="24479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矩形 9"/>
          <p:cNvSpPr>
            <a:spLocks noChangeArrowheads="1"/>
          </p:cNvSpPr>
          <p:nvPr/>
        </p:nvSpPr>
        <p:spPr bwMode="auto">
          <a:xfrm>
            <a:off x="225425" y="192088"/>
            <a:ext cx="3128963" cy="334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教师</a:t>
            </a:r>
            <a:endParaRPr lang="zh-CN" altLang="en-US" sz="1400">
              <a:solidFill>
                <a:srgbClr val="3366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1746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9750" y="752475"/>
            <a:ext cx="7661275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10"/>
          <p:cNvSpPr txBox="1">
            <a:spLocks noChangeArrowheads="1"/>
          </p:cNvSpPr>
          <p:nvPr/>
        </p:nvSpPr>
        <p:spPr bwMode="auto">
          <a:xfrm>
            <a:off x="3259138" y="4371975"/>
            <a:ext cx="3676650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任 课 教 师 查 看 评 价 总 表</a:t>
            </a:r>
            <a:endParaRPr lang="zh-CN" altLang="en-US" sz="1400" b="1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19475" y="1924050"/>
            <a:ext cx="431800" cy="2447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黑体" panose="0201060906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0150" y="1924050"/>
            <a:ext cx="431800" cy="2447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矩形 4"/>
          <p:cNvSpPr>
            <a:spLocks noChangeArrowheads="1"/>
          </p:cNvSpPr>
          <p:nvPr/>
        </p:nvSpPr>
        <p:spPr bwMode="auto">
          <a:xfrm>
            <a:off x="250825" y="268288"/>
            <a:ext cx="3130550" cy="334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教师</a:t>
            </a:r>
            <a:endParaRPr lang="zh-CN" altLang="en-US" sz="1400">
              <a:solidFill>
                <a:srgbClr val="3366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9938" name="内容占位符 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39750" y="771525"/>
            <a:ext cx="7920038" cy="4076700"/>
          </a:xfrm>
        </p:spPr>
      </p:pic>
      <p:sp>
        <p:nvSpPr>
          <p:cNvPr id="39939" name="TextBox 10"/>
          <p:cNvSpPr txBox="1">
            <a:spLocks noChangeArrowheads="1"/>
          </p:cNvSpPr>
          <p:nvPr/>
        </p:nvSpPr>
        <p:spPr bwMode="auto">
          <a:xfrm>
            <a:off x="2700338" y="4659313"/>
            <a:ext cx="3676650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查 看 一 名 学 生 综 合 评 价 表</a:t>
            </a:r>
            <a:endParaRPr lang="zh-CN" altLang="en-US" sz="1400" b="1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5600" y="342900"/>
            <a:ext cx="8229600" cy="2921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0000"/>
                </a:solidFill>
              </a:rPr>
              <a:t>教师注意要点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2738" y="781050"/>
            <a:ext cx="3759200" cy="3790950"/>
          </a:xfrm>
        </p:spPr>
        <p:txBody>
          <a:bodyPr rtlCol="0">
            <a:normAutofit fontScale="67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sz="3600" dirty="0">
              <a:latin typeface="黑体" panose="02010609060101010101" pitchFamily="2" charset="-122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600" dirty="0">
                <a:latin typeface="黑体" panose="02010609060101010101" pitchFamily="2" charset="-122"/>
              </a:rPr>
              <a:t>1.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2" charset="-122"/>
              </a:rPr>
              <a:t>每学期开学前</a:t>
            </a:r>
            <a:r>
              <a:rPr lang="zh-CN" altLang="en-US" sz="3600" dirty="0">
                <a:latin typeface="黑体" panose="02010609060101010101" pitchFamily="2" charset="-122"/>
              </a:rPr>
              <a:t>修改好个人资料，综合评价指标是根据教师授课关系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2" charset="-122"/>
              </a:rPr>
              <a:t>开学第一天统一下发</a:t>
            </a:r>
            <a:r>
              <a:rPr lang="zh-CN" altLang="en-US" sz="3600" dirty="0">
                <a:latin typeface="黑体" panose="02010609060101010101" pitchFamily="2" charset="-122"/>
              </a:rPr>
              <a:t>。教哪个班级哪个学科只能收到哪个班级哪个学科的评价指标，必须将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2" charset="-122"/>
              </a:rPr>
              <a:t>班级授课关系填全</a:t>
            </a:r>
            <a:r>
              <a:rPr lang="zh-CN" altLang="en-US" sz="3600" dirty="0">
                <a:latin typeface="黑体" panose="02010609060101010101" pitchFamily="2" charset="-122"/>
              </a:rPr>
              <a:t>，才能收到相应班级的评价指标。</a:t>
            </a:r>
            <a:endParaRPr lang="zh-CN" altLang="en-US" sz="3600" dirty="0">
              <a:latin typeface="黑体" panose="02010609060101010101" pitchFamily="2" charset="-122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20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CN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dirty="0"/>
              <a:t>     </a:t>
            </a:r>
            <a:endParaRPr lang="zh-CN" altLang="en-US" sz="2400" dirty="0"/>
          </a:p>
        </p:txBody>
      </p:sp>
      <p:pic>
        <p:nvPicPr>
          <p:cNvPr id="33795" name="图片 6" descr="QQ截图2017022013583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418013" y="781050"/>
            <a:ext cx="4100512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0863" y="1041400"/>
            <a:ext cx="3900487" cy="2743200"/>
          </a:xfrm>
        </p:spPr>
        <p:txBody>
          <a:bodyPr rtlCol="0">
            <a:normAutofit fontScale="7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dirty="0">
                <a:sym typeface="+mn-ea"/>
              </a:rPr>
              <a:t>2.</a:t>
            </a:r>
            <a:r>
              <a:rPr lang="zh-CN" altLang="en-US" dirty="0">
                <a:sym typeface="+mn-ea"/>
              </a:rPr>
              <a:t>进入综合评价模块查看是否有本学科相应班级的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评价指标</a:t>
            </a:r>
            <a:r>
              <a:rPr lang="zh-CN" altLang="en-US" dirty="0">
                <a:sym typeface="+mn-ea"/>
              </a:rPr>
              <a:t>。如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没有评价指标或者指标年级班级不符</a:t>
            </a:r>
            <a:r>
              <a:rPr lang="zh-CN" altLang="en-US" dirty="0">
                <a:sym typeface="+mn-ea"/>
              </a:rPr>
              <a:t>，首先查看个人资料是否按要求在新学期开学前修改好，如临时修改的授课关系，暂时没有评价指标，需等待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下一次统一下发指标</a:t>
            </a:r>
            <a:r>
              <a:rPr lang="zh-CN" altLang="en-US" dirty="0">
                <a:sym typeface="+mn-ea"/>
              </a:rPr>
              <a:t>。</a:t>
            </a:r>
            <a:endParaRPr lang="zh-CN" altLang="en-US" dirty="0"/>
          </a:p>
        </p:txBody>
      </p:sp>
      <p:pic>
        <p:nvPicPr>
          <p:cNvPr id="34818" name="图片 5" descr="QQ截图2017022013555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451350" y="830263"/>
            <a:ext cx="4438650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55600" y="342900"/>
            <a:ext cx="8229600" cy="2921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0000"/>
                </a:solidFill>
              </a:rPr>
              <a:t>教师注意要点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5600" y="962025"/>
            <a:ext cx="3900488" cy="3394075"/>
          </a:xfrm>
        </p:spPr>
        <p:txBody>
          <a:bodyPr rtlCol="0">
            <a:normAutofit fontScale="67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dirty="0">
                <a:sym typeface="+mn-ea"/>
              </a:rPr>
              <a:t>3.</a:t>
            </a:r>
            <a:r>
              <a:rPr lang="zh-CN" altLang="en-US" dirty="0">
                <a:sym typeface="+mn-ea"/>
              </a:rPr>
              <a:t>教师给学生打星时，出现班级学生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姓名不全</a:t>
            </a:r>
            <a:r>
              <a:rPr lang="zh-CN" altLang="en-US" dirty="0">
                <a:sym typeface="+mn-ea"/>
              </a:rPr>
              <a:t>或有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重复姓名</a:t>
            </a:r>
            <a:r>
              <a:rPr lang="zh-CN" altLang="en-US" dirty="0">
                <a:sym typeface="+mn-ea"/>
              </a:rPr>
              <a:t>。请相应班级的班主任登陆云空间后，进入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班级管理</a:t>
            </a:r>
            <a:r>
              <a:rPr lang="zh-CN" altLang="en-US" dirty="0">
                <a:sym typeface="+mn-ea"/>
              </a:rPr>
              <a:t>模块，教师先查看班级管理中学生姓名全不全或有没有重复的，学生不全的让学生注册，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有重复姓名删除不正确学生信息</a:t>
            </a:r>
            <a:r>
              <a:rPr lang="zh-CN" altLang="en-US" dirty="0">
                <a:sym typeface="+mn-ea"/>
              </a:rPr>
              <a:t>，如遇到班级管理中学生列表正确，综合评价打分显示学生列表有误，请和信息中心联系，联系电话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0453-6652006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55600" y="342900"/>
            <a:ext cx="8229600" cy="2921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0000"/>
                </a:solidFill>
              </a:rPr>
              <a:t>教师注意要点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35843" name="图片 4" descr="QQ截图2017022014393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56088" y="962025"/>
            <a:ext cx="4732337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3550" y="1069975"/>
            <a:ext cx="2465388" cy="3216275"/>
          </a:xfrm>
        </p:spPr>
        <p:txBody>
          <a:bodyPr rtlCol="0">
            <a:normAutofit fontScale="7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dirty="0">
                <a:sym typeface="+mn-ea"/>
              </a:rPr>
              <a:t>4.</a:t>
            </a:r>
            <a:r>
              <a:rPr lang="zh-CN" altLang="en-US" dirty="0">
                <a:sym typeface="+mn-ea"/>
              </a:rPr>
              <a:t>只有评价人选择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师评</a:t>
            </a:r>
            <a:r>
              <a:rPr lang="zh-CN" altLang="en-US" dirty="0">
                <a:sym typeface="+mn-ea"/>
              </a:rPr>
              <a:t>，才可以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关联任务</a:t>
            </a:r>
            <a:r>
              <a:rPr lang="zh-CN" altLang="en-US" dirty="0">
                <a:sym typeface="+mn-ea"/>
              </a:rPr>
              <a:t>，并且在评价时间内的任务才会显示在关联任务选项上，如果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任务结束时间超过了评价时间</a:t>
            </a:r>
            <a:r>
              <a:rPr lang="zh-CN" altLang="en-US" dirty="0">
                <a:sym typeface="+mn-ea"/>
              </a:rPr>
              <a:t>，综合评价无法关联这个任务。</a:t>
            </a:r>
            <a:endParaRPr lang="zh-CN" altLang="en-US" dirty="0"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55600" y="342900"/>
            <a:ext cx="8229600" cy="2921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0000"/>
                </a:solidFill>
              </a:rPr>
              <a:t>教师注意要点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36867" name="图片 1" descr="QQ截图2017022016032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28950" y="863600"/>
            <a:ext cx="58197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0688" y="928688"/>
            <a:ext cx="2900362" cy="3929062"/>
          </a:xfrm>
        </p:spPr>
        <p:txBody>
          <a:bodyPr rtlCol="0">
            <a:normAutofit fontScale="67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dirty="0">
                <a:sym typeface="+mn-ea"/>
              </a:rPr>
              <a:t>5.</a:t>
            </a:r>
            <a:r>
              <a:rPr lang="zh-CN" altLang="en-US" dirty="0">
                <a:sym typeface="+mn-ea"/>
              </a:rPr>
              <a:t>设置评价人时，考虑评价指标的实际情况，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慎重选择评价人</a:t>
            </a:r>
            <a:r>
              <a:rPr lang="zh-CN" altLang="en-US" dirty="0">
                <a:sym typeface="+mn-ea"/>
              </a:rPr>
              <a:t>，如选择了师评、家评、自评、互评选项，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哪一个评价人没有进行评价，都会影响本次评价的得星情况</a:t>
            </a:r>
            <a:r>
              <a:rPr lang="zh-CN" altLang="en-US" dirty="0">
                <a:sym typeface="+mn-ea"/>
              </a:rPr>
              <a:t>，如设置评价人为师评和家评，但家长没有评价，教师给打四颗星，本次评价得星却为两颗星。</a:t>
            </a:r>
            <a:endParaRPr lang="zh-CN" altLang="en-US" dirty="0"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55600" y="342900"/>
            <a:ext cx="8229600" cy="2921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0000"/>
                </a:solidFill>
              </a:rPr>
              <a:t>教师注意要点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37891" name="图片 4" descr="QQ截图2017022016112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43275" y="2127250"/>
            <a:ext cx="55276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图片 5" descr="QQ截图2017022016165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3275" y="579438"/>
            <a:ext cx="5527675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箭头连接符 6"/>
          <p:cNvCxnSpPr/>
          <p:nvPr/>
        </p:nvCxnSpPr>
        <p:spPr>
          <a:xfrm flipH="1" flipV="1">
            <a:off x="4321175" y="1968500"/>
            <a:ext cx="703263" cy="649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200" smtClean="0">
                <a:solidFill>
                  <a:srgbClr val="FF0000"/>
                </a:solidFill>
              </a:rPr>
              <a:t>上机操作</a:t>
            </a:r>
            <a:endParaRPr lang="zh-CN" altLang="en-US" sz="3200" smtClean="0">
              <a:solidFill>
                <a:srgbClr val="FF0000"/>
              </a:solidFill>
            </a:endParaRPr>
          </a:p>
        </p:txBody>
      </p:sp>
      <p:sp>
        <p:nvSpPr>
          <p:cNvPr id="17410" name="内容占位符 2"/>
          <p:cNvSpPr>
            <a:spLocks noGrp="1"/>
          </p:cNvSpPr>
          <p:nvPr>
            <p:ph idx="1"/>
          </p:nvPr>
        </p:nvSpPr>
        <p:spPr>
          <a:xfrm>
            <a:off x="276225" y="1112838"/>
            <a:ext cx="8640763" cy="3395662"/>
          </a:xfrm>
        </p:spPr>
        <p:txBody>
          <a:bodyPr/>
          <a:lstStyle/>
          <a:p>
            <a:r>
              <a:rPr lang="en-US" altLang="zh-CN" sz="2800" smtClean="0">
                <a:solidFill>
                  <a:srgbClr val="FF0000"/>
                </a:solidFill>
              </a:rPr>
              <a:t>1.</a:t>
            </a:r>
            <a:r>
              <a:rPr lang="zh-CN" altLang="en-US" sz="2800" smtClean="0">
                <a:solidFill>
                  <a:srgbClr val="FF0000"/>
                </a:solidFill>
              </a:rPr>
              <a:t>设置一次综合评价，时间范围为</a:t>
            </a:r>
            <a:r>
              <a:rPr lang="en-US" altLang="zh-CN" sz="2800" smtClean="0">
                <a:solidFill>
                  <a:srgbClr val="FF0000"/>
                </a:solidFill>
              </a:rPr>
              <a:t>2</a:t>
            </a:r>
            <a:r>
              <a:rPr lang="zh-CN" altLang="en-US" sz="2800" smtClean="0">
                <a:solidFill>
                  <a:srgbClr val="FF0000"/>
                </a:solidFill>
              </a:rPr>
              <a:t>月</a:t>
            </a:r>
            <a:r>
              <a:rPr lang="en-US" altLang="zh-CN" sz="2800" smtClean="0">
                <a:solidFill>
                  <a:srgbClr val="FF0000"/>
                </a:solidFill>
              </a:rPr>
              <a:t>23</a:t>
            </a:r>
            <a:r>
              <a:rPr lang="zh-CN" altLang="en-US" sz="2800" smtClean="0">
                <a:solidFill>
                  <a:srgbClr val="FF0000"/>
                </a:solidFill>
              </a:rPr>
              <a:t>日</a:t>
            </a:r>
            <a:r>
              <a:rPr lang="en-US" altLang="zh-CN" sz="2800" smtClean="0">
                <a:solidFill>
                  <a:srgbClr val="FF0000"/>
                </a:solidFill>
              </a:rPr>
              <a:t>-3</a:t>
            </a:r>
            <a:r>
              <a:rPr lang="zh-CN" altLang="en-US" sz="2800" smtClean="0">
                <a:solidFill>
                  <a:srgbClr val="FF0000"/>
                </a:solidFill>
              </a:rPr>
              <a:t>月</a:t>
            </a:r>
            <a:r>
              <a:rPr lang="en-US" altLang="zh-CN" sz="2800" smtClean="0">
                <a:solidFill>
                  <a:srgbClr val="FF0000"/>
                </a:solidFill>
              </a:rPr>
              <a:t>30</a:t>
            </a:r>
            <a:r>
              <a:rPr lang="zh-CN" altLang="en-US" sz="2800" smtClean="0">
                <a:solidFill>
                  <a:srgbClr val="FF0000"/>
                </a:solidFill>
              </a:rPr>
              <a:t>日，评价人为师评、家评、自评，可选择关联任务。</a:t>
            </a:r>
            <a:endParaRPr lang="zh-CN" altLang="en-US" sz="2800" smtClean="0">
              <a:solidFill>
                <a:srgbClr val="FF0000"/>
              </a:solidFill>
            </a:endParaRPr>
          </a:p>
          <a:p>
            <a:r>
              <a:rPr lang="en-US" altLang="zh-CN" sz="2800" smtClean="0">
                <a:solidFill>
                  <a:srgbClr val="FF0000"/>
                </a:solidFill>
              </a:rPr>
              <a:t>2.</a:t>
            </a:r>
            <a:r>
              <a:rPr lang="zh-CN" altLang="en-US" sz="2800" smtClean="0">
                <a:solidFill>
                  <a:srgbClr val="FF0000"/>
                </a:solidFill>
              </a:rPr>
              <a:t>用教师、学生、家长帐号分别给一名学生评价打星。</a:t>
            </a:r>
            <a:endParaRPr lang="zh-CN" altLang="en-US" sz="2800" smtClean="0">
              <a:solidFill>
                <a:srgbClr val="FF0000"/>
              </a:solidFill>
            </a:endParaRPr>
          </a:p>
          <a:p>
            <a:r>
              <a:rPr lang="en-US" altLang="zh-CN" sz="2800" smtClean="0">
                <a:solidFill>
                  <a:srgbClr val="FF0000"/>
                </a:solidFill>
              </a:rPr>
              <a:t>3.</a:t>
            </a:r>
            <a:r>
              <a:rPr lang="zh-CN" altLang="en-US" sz="2800" smtClean="0">
                <a:solidFill>
                  <a:srgbClr val="FF0000"/>
                </a:solidFill>
              </a:rPr>
              <a:t>强制结束本次评价。</a:t>
            </a:r>
            <a:endParaRPr lang="zh-CN" altLang="en-US" sz="2800" smtClean="0">
              <a:solidFill>
                <a:srgbClr val="FF0000"/>
              </a:solidFill>
            </a:endParaRPr>
          </a:p>
          <a:p>
            <a:r>
              <a:rPr lang="en-US" altLang="zh-CN" sz="2800" smtClean="0">
                <a:solidFill>
                  <a:srgbClr val="FF0000"/>
                </a:solidFill>
              </a:rPr>
              <a:t>4.</a:t>
            </a:r>
            <a:r>
              <a:rPr lang="zh-CN" altLang="en-US" sz="2800" smtClean="0">
                <a:solidFill>
                  <a:srgbClr val="FF0000"/>
                </a:solidFill>
              </a:rPr>
              <a:t>查看本次评价结果及该生评价详情。</a:t>
            </a:r>
            <a:endParaRPr lang="zh-CN" altLang="en-US" sz="28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0688" y="928688"/>
            <a:ext cx="2936875" cy="3286125"/>
          </a:xfrm>
        </p:spPr>
        <p:txBody>
          <a:bodyPr rtlCol="0">
            <a:normAutofit fontScale="7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dirty="0">
                <a:sym typeface="+mn-ea"/>
              </a:rPr>
              <a:t>6.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重置和删除，</a:t>
            </a:r>
            <a:r>
              <a:rPr lang="zh-CN" altLang="en-US" dirty="0">
                <a:sym typeface="+mn-ea"/>
              </a:rPr>
              <a:t>重置是将所有设置及数据清空，删除是将本次评价删除，第一次评价只能重置不能删除。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强制结束，</a:t>
            </a:r>
            <a:r>
              <a:rPr lang="zh-CN" altLang="en-US" dirty="0">
                <a:sym typeface="+mn-ea"/>
              </a:rPr>
              <a:t>操作强制结束后，所有评价人都不能在进行评价。只有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结束的评价</a:t>
            </a:r>
            <a:r>
              <a:rPr lang="zh-CN" altLang="en-US" dirty="0">
                <a:sym typeface="+mn-ea"/>
              </a:rPr>
              <a:t>才能在查看评价中查询到。</a:t>
            </a:r>
            <a:endParaRPr lang="zh-CN" altLang="en-US" dirty="0"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55600" y="342900"/>
            <a:ext cx="8229600" cy="2921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0000"/>
                </a:solidFill>
              </a:rPr>
              <a:t>教师注意要点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38915" name="图片 7" descr="QQ截图2017022114584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81425" y="815975"/>
            <a:ext cx="5121275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4"/>
          <p:cNvSpPr>
            <a:spLocks noChangeArrowheads="1"/>
          </p:cNvSpPr>
          <p:nvPr/>
        </p:nvSpPr>
        <p:spPr bwMode="auto">
          <a:xfrm>
            <a:off x="179388" y="204788"/>
            <a:ext cx="3128962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学生</a:t>
            </a:r>
            <a:endParaRPr lang="zh-CN" altLang="en-US" sz="1400">
              <a:solidFill>
                <a:srgbClr val="3366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1986" name="TextBox 10"/>
          <p:cNvSpPr txBox="1">
            <a:spLocks noChangeArrowheads="1"/>
          </p:cNvSpPr>
          <p:nvPr/>
        </p:nvSpPr>
        <p:spPr bwMode="auto">
          <a:xfrm>
            <a:off x="2700338" y="4537075"/>
            <a:ext cx="3676650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学 生 查 看 我 的 评 价 报 告</a:t>
            </a:r>
            <a:endParaRPr lang="zh-CN" altLang="en-US" sz="1400" b="1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1987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9750" y="614363"/>
            <a:ext cx="7758113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矩形 3"/>
          <p:cNvSpPr>
            <a:spLocks noChangeArrowheads="1"/>
          </p:cNvSpPr>
          <p:nvPr/>
        </p:nvSpPr>
        <p:spPr bwMode="auto">
          <a:xfrm>
            <a:off x="179388" y="204788"/>
            <a:ext cx="3128962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学生</a:t>
            </a:r>
            <a:endParaRPr lang="zh-CN" altLang="en-US" sz="1400">
              <a:solidFill>
                <a:srgbClr val="3366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3010" name="TextBox 10"/>
          <p:cNvSpPr txBox="1">
            <a:spLocks noChangeArrowheads="1"/>
          </p:cNvSpPr>
          <p:nvPr/>
        </p:nvSpPr>
        <p:spPr bwMode="auto">
          <a:xfrm>
            <a:off x="2987675" y="4587875"/>
            <a:ext cx="3676650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学 生 查 看 我 的 评 价</a:t>
            </a:r>
            <a:endParaRPr lang="zh-CN" altLang="en-US" sz="1400" b="1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3011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388" y="554038"/>
            <a:ext cx="9063037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矩形 4"/>
          <p:cNvSpPr>
            <a:spLocks noChangeArrowheads="1"/>
          </p:cNvSpPr>
          <p:nvPr/>
        </p:nvSpPr>
        <p:spPr bwMode="auto">
          <a:xfrm>
            <a:off x="179388" y="204788"/>
            <a:ext cx="3128962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学生</a:t>
            </a:r>
            <a:endParaRPr lang="zh-CN" altLang="en-US" sz="1400">
              <a:solidFill>
                <a:srgbClr val="3366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4034" name="TextBox 10"/>
          <p:cNvSpPr txBox="1">
            <a:spLocks noChangeArrowheads="1"/>
          </p:cNvSpPr>
          <p:nvPr/>
        </p:nvSpPr>
        <p:spPr bwMode="auto">
          <a:xfrm>
            <a:off x="3132138" y="4608513"/>
            <a:ext cx="2447925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学生查看评价详情</a:t>
            </a:r>
            <a:endParaRPr lang="zh-CN" altLang="en-US" sz="1400" b="1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4035" name="图片 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3850" y="574675"/>
            <a:ext cx="845978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0688" y="812800"/>
            <a:ext cx="2778125" cy="4044950"/>
          </a:xfrm>
        </p:spPr>
        <p:txBody>
          <a:bodyPr rtlCol="0">
            <a:normAutofit fontScale="67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dirty="0">
                <a:sym typeface="+mn-ea"/>
              </a:rPr>
              <a:t>1.</a:t>
            </a:r>
            <a:r>
              <a:rPr lang="zh-CN" altLang="en-US" dirty="0">
                <a:sym typeface="+mn-ea"/>
              </a:rPr>
              <a:t>教师设置自评，学生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无评价列表</a:t>
            </a:r>
            <a:r>
              <a:rPr lang="zh-CN" altLang="en-US" dirty="0">
                <a:sym typeface="+mn-ea"/>
              </a:rPr>
              <a:t>，首先看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学生姓名</a:t>
            </a:r>
            <a:r>
              <a:rPr lang="zh-CN" altLang="en-US" dirty="0">
                <a:sym typeface="+mn-ea"/>
              </a:rPr>
              <a:t>是否正确，然后看个人资料中的个人信息中的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姓名</a:t>
            </a:r>
            <a:r>
              <a:rPr lang="zh-CN" altLang="en-US" dirty="0">
                <a:sym typeface="+mn-ea"/>
              </a:rPr>
              <a:t>、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学籍号</a:t>
            </a:r>
            <a:r>
              <a:rPr lang="zh-CN" altLang="en-US" dirty="0">
                <a:sym typeface="+mn-ea"/>
              </a:rPr>
              <a:t>、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学校、年级班级</a:t>
            </a:r>
            <a:r>
              <a:rPr lang="zh-CN" altLang="en-US" dirty="0">
                <a:sym typeface="+mn-ea"/>
              </a:rPr>
              <a:t>是否正确，如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信息有误</a:t>
            </a:r>
            <a:r>
              <a:rPr lang="zh-CN" altLang="en-US" dirty="0">
                <a:sym typeface="+mn-ea"/>
              </a:rPr>
              <a:t>，请联系班主任或学校管理员。使用正确的学籍号登陆云空间，如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忘记密码</a:t>
            </a:r>
            <a:r>
              <a:rPr lang="zh-CN" altLang="en-US" dirty="0">
                <a:sym typeface="+mn-ea"/>
              </a:rPr>
              <a:t>请班主任或学校管理员重置密码，重新激活在使用云空间。</a:t>
            </a:r>
            <a:endParaRPr lang="zh-CN" altLang="en-US" dirty="0"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55600" y="342900"/>
            <a:ext cx="8229600" cy="2921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0000"/>
                </a:solidFill>
              </a:rPr>
              <a:t>学生注意要点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45059" name="图片 1" descr="QQ截图2017022116000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87713" y="450850"/>
            <a:ext cx="5622925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图片 4" descr="QQ截图2017022115564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2038" y="920750"/>
            <a:ext cx="2052637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 5"/>
          <p:cNvSpPr/>
          <p:nvPr/>
        </p:nvSpPr>
        <p:spPr>
          <a:xfrm>
            <a:off x="4860925" y="915988"/>
            <a:ext cx="2087563" cy="25923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0688" y="928688"/>
            <a:ext cx="2778125" cy="3654425"/>
          </a:xfrm>
        </p:spPr>
        <p:txBody>
          <a:bodyPr rtlCol="0">
            <a:normAutofit fontScale="7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教师设置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自评、互评</a:t>
            </a:r>
            <a:r>
              <a:rPr lang="zh-CN" altLang="en-US">
                <a:sym typeface="+mn-ea"/>
              </a:rPr>
              <a:t>，学生才能看到评价按钮。设置学生自评的，学生可以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自评打星</a:t>
            </a:r>
            <a:r>
              <a:rPr lang="zh-CN" altLang="en-US">
                <a:sym typeface="+mn-ea"/>
              </a:rPr>
              <a:t>，设置学生互评的学生点击互评可以看到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互评学生</a:t>
            </a:r>
            <a:r>
              <a:rPr lang="zh-CN" altLang="en-US">
                <a:sym typeface="+mn-ea"/>
              </a:rPr>
              <a:t>的列表，给同学打星，如显示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无</a:t>
            </a:r>
            <a:r>
              <a:rPr lang="zh-CN" altLang="en-US">
                <a:sym typeface="+mn-ea"/>
              </a:rPr>
              <a:t>，说明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教师没有设置相应的评价人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55600" y="342900"/>
            <a:ext cx="8229600" cy="2921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0000"/>
                </a:solidFill>
              </a:rPr>
              <a:t>学生注意要点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grpSp>
        <p:nvGrpSpPr>
          <p:cNvPr id="46083" name="组合 11"/>
          <p:cNvGrpSpPr/>
          <p:nvPr/>
        </p:nvGrpSpPr>
        <p:grpSpPr bwMode="auto">
          <a:xfrm>
            <a:off x="3376613" y="733425"/>
            <a:ext cx="5622925" cy="3900488"/>
            <a:chOff x="5229" y="1326"/>
            <a:chExt cx="8100" cy="5630"/>
          </a:xfrm>
        </p:grpSpPr>
        <p:pic>
          <p:nvPicPr>
            <p:cNvPr id="46089" name="图片 9" descr="QQ截图20170221151720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5229" y="1326"/>
              <a:ext cx="8100" cy="5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0" name="图片 10" descr="QQ截图2017022115174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111" y="4075"/>
              <a:ext cx="962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6084" name="图片 12" descr="QQ截图201702211522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813050"/>
            <a:ext cx="3078163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圆角矩形 14"/>
          <p:cNvSpPr/>
          <p:nvPr/>
        </p:nvSpPr>
        <p:spPr>
          <a:xfrm>
            <a:off x="6965950" y="3997325"/>
            <a:ext cx="287338" cy="1444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黑体" panose="02010609060101010101" pitchFamily="2" charset="-122"/>
            </a:endParaRPr>
          </a:p>
        </p:txBody>
      </p:sp>
      <p:grpSp>
        <p:nvGrpSpPr>
          <p:cNvPr id="46086" name="组合 16"/>
          <p:cNvGrpSpPr/>
          <p:nvPr/>
        </p:nvGrpSpPr>
        <p:grpSpPr bwMode="auto">
          <a:xfrm>
            <a:off x="3419475" y="2787650"/>
            <a:ext cx="3689350" cy="1512888"/>
            <a:chOff x="5386" y="4390"/>
            <a:chExt cx="5810" cy="2382"/>
          </a:xfrm>
        </p:grpSpPr>
        <p:sp>
          <p:nvSpPr>
            <p:cNvPr id="14" name="圆角矩形 13"/>
            <p:cNvSpPr/>
            <p:nvPr/>
          </p:nvSpPr>
          <p:spPr>
            <a:xfrm>
              <a:off x="5386" y="4390"/>
              <a:ext cx="5120" cy="238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黑体" panose="02010609060101010101" pitchFamily="2" charset="-122"/>
              </a:endParaRPr>
            </a:p>
          </p:txBody>
        </p:sp>
        <p:cxnSp>
          <p:nvCxnSpPr>
            <p:cNvPr id="16" name="直接箭头连接符 15"/>
            <p:cNvCxnSpPr>
              <a:stCxn id="15" idx="0"/>
            </p:cNvCxnSpPr>
            <p:nvPr/>
          </p:nvCxnSpPr>
          <p:spPr>
            <a:xfrm flipH="1" flipV="1">
              <a:off x="10601" y="5410"/>
              <a:ext cx="595" cy="88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矩形 4"/>
          <p:cNvSpPr>
            <a:spLocks noChangeArrowheads="1"/>
          </p:cNvSpPr>
          <p:nvPr/>
        </p:nvSpPr>
        <p:spPr bwMode="auto">
          <a:xfrm>
            <a:off x="179388" y="204788"/>
            <a:ext cx="31369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家长</a:t>
            </a:r>
            <a:endParaRPr lang="zh-CN" altLang="en-US" sz="1400">
              <a:solidFill>
                <a:srgbClr val="3366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7106" name="TextBox 10"/>
          <p:cNvSpPr txBox="1">
            <a:spLocks noChangeArrowheads="1"/>
          </p:cNvSpPr>
          <p:nvPr/>
        </p:nvSpPr>
        <p:spPr bwMode="auto">
          <a:xfrm>
            <a:off x="2700338" y="4537075"/>
            <a:ext cx="3676650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家 长 查 看 学 生 评 价 报 告</a:t>
            </a:r>
            <a:endParaRPr lang="zh-CN" altLang="en-US" sz="1400" b="1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7107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9750" y="614363"/>
            <a:ext cx="7758113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矩形 3"/>
          <p:cNvSpPr>
            <a:spLocks noChangeArrowheads="1"/>
          </p:cNvSpPr>
          <p:nvPr/>
        </p:nvSpPr>
        <p:spPr bwMode="auto">
          <a:xfrm>
            <a:off x="179388" y="204788"/>
            <a:ext cx="31369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家长</a:t>
            </a:r>
            <a:endParaRPr lang="zh-CN" altLang="en-US" sz="1400">
              <a:solidFill>
                <a:srgbClr val="3366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8130" name="TextBox 10"/>
          <p:cNvSpPr txBox="1">
            <a:spLocks noChangeArrowheads="1"/>
          </p:cNvSpPr>
          <p:nvPr/>
        </p:nvSpPr>
        <p:spPr bwMode="auto">
          <a:xfrm>
            <a:off x="2987675" y="4587875"/>
            <a:ext cx="3676650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家 长 查 看 学 生 评 价 列 表</a:t>
            </a:r>
            <a:endParaRPr lang="zh-CN" altLang="en-US" sz="1400" b="1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8131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388" y="554038"/>
            <a:ext cx="9063037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矩形 4"/>
          <p:cNvSpPr>
            <a:spLocks noChangeArrowheads="1"/>
          </p:cNvSpPr>
          <p:nvPr/>
        </p:nvSpPr>
        <p:spPr bwMode="auto">
          <a:xfrm>
            <a:off x="179388" y="204788"/>
            <a:ext cx="31369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家长</a:t>
            </a:r>
            <a:endParaRPr lang="zh-CN" altLang="en-US" sz="1400">
              <a:solidFill>
                <a:srgbClr val="3366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9154" name="TextBox 10"/>
          <p:cNvSpPr txBox="1">
            <a:spLocks noChangeArrowheads="1"/>
          </p:cNvSpPr>
          <p:nvPr/>
        </p:nvSpPr>
        <p:spPr bwMode="auto">
          <a:xfrm>
            <a:off x="3132138" y="4608513"/>
            <a:ext cx="2447925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家长查看评价详情</a:t>
            </a:r>
            <a:endParaRPr lang="zh-CN" altLang="en-US" sz="1400" b="1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9155" name="图片 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3850" y="574675"/>
            <a:ext cx="845978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矩形 4"/>
          <p:cNvSpPr>
            <a:spLocks noChangeArrowheads="1"/>
          </p:cNvSpPr>
          <p:nvPr/>
        </p:nvSpPr>
        <p:spPr bwMode="auto">
          <a:xfrm>
            <a:off x="179388" y="204788"/>
            <a:ext cx="31369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家长</a:t>
            </a:r>
            <a:endParaRPr lang="zh-CN" altLang="en-US" sz="1400">
              <a:solidFill>
                <a:srgbClr val="3366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0178" name="图片 3" descr="QQ截图2017022115392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3538" y="671513"/>
            <a:ext cx="8301037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Box 10"/>
          <p:cNvSpPr txBox="1">
            <a:spLocks noChangeArrowheads="1"/>
          </p:cNvSpPr>
          <p:nvPr/>
        </p:nvSpPr>
        <p:spPr bwMode="auto">
          <a:xfrm>
            <a:off x="3132138" y="4608513"/>
            <a:ext cx="2447925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家长评价打分</a:t>
            </a:r>
            <a:endParaRPr lang="zh-CN" altLang="en-US" sz="1400" b="1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0180" name="图片 5" descr="QQ截图2017022115415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882650"/>
            <a:ext cx="3144837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圆角矩形 7"/>
          <p:cNvSpPr/>
          <p:nvPr/>
        </p:nvSpPr>
        <p:spPr>
          <a:xfrm>
            <a:off x="3060700" y="915988"/>
            <a:ext cx="3240088" cy="16557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/>
          </p:nvPr>
        </p:nvSpPr>
        <p:spPr>
          <a:xfrm>
            <a:off x="392113" y="387350"/>
            <a:ext cx="8229600" cy="719138"/>
          </a:xfrm>
        </p:spPr>
        <p:txBody>
          <a:bodyPr/>
          <a:lstStyle/>
          <a:p>
            <a:pPr algn="l"/>
            <a:r>
              <a:rPr lang="zh-CN" altLang="en-US" sz="3200" smtClean="0">
                <a:solidFill>
                  <a:srgbClr val="FF0000"/>
                </a:solidFill>
                <a:sym typeface="+mn-ea"/>
              </a:rPr>
              <a:t>分组讨论</a:t>
            </a:r>
            <a:endParaRPr lang="zh-CN" altLang="en-US" sz="3200" b="1" smtClean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8434" name="内容占位符 2"/>
          <p:cNvSpPr>
            <a:spLocks noGrp="1"/>
          </p:cNvSpPr>
          <p:nvPr>
            <p:ph idx="1"/>
          </p:nvPr>
        </p:nvSpPr>
        <p:spPr>
          <a:xfrm>
            <a:off x="233363" y="1106488"/>
            <a:ext cx="9080500" cy="3814762"/>
          </a:xfrm>
        </p:spPr>
        <p:txBody>
          <a:bodyPr/>
          <a:lstStyle/>
          <a:p>
            <a:r>
              <a:rPr lang="en-US" altLang="zh-CN" sz="2800" smtClean="0">
                <a:solidFill>
                  <a:srgbClr val="FF0000"/>
                </a:solidFill>
              </a:rPr>
              <a:t>1.</a:t>
            </a:r>
            <a:r>
              <a:rPr lang="zh-CN" altLang="en-US" sz="2800" smtClean="0">
                <a:solidFill>
                  <a:srgbClr val="FF0000"/>
                </a:solidFill>
              </a:rPr>
              <a:t>您对综合评价模块有哪些合理性建议？</a:t>
            </a:r>
            <a:endParaRPr lang="zh-CN" altLang="en-US" sz="2800" smtClean="0">
              <a:solidFill>
                <a:srgbClr val="FF0000"/>
              </a:solidFill>
            </a:endParaRPr>
          </a:p>
          <a:p>
            <a:r>
              <a:rPr lang="en-US" altLang="zh-CN" sz="2800" smtClean="0">
                <a:solidFill>
                  <a:srgbClr val="FF0000"/>
                </a:solidFill>
              </a:rPr>
              <a:t>2.</a:t>
            </a:r>
            <a:r>
              <a:rPr lang="zh-CN" altLang="en-US" sz="2800" smtClean="0">
                <a:solidFill>
                  <a:srgbClr val="FF0000"/>
                </a:solidFill>
              </a:rPr>
              <a:t>网络综合评价与传统综合评价对比有哪些优势？</a:t>
            </a:r>
            <a:endParaRPr lang="zh-CN" altLang="en-US" sz="2800" smtClean="0">
              <a:solidFill>
                <a:srgbClr val="FF0000"/>
              </a:solidFill>
            </a:endParaRPr>
          </a:p>
          <a:p>
            <a:r>
              <a:rPr lang="en-US" altLang="zh-CN" sz="2800" smtClean="0">
                <a:solidFill>
                  <a:srgbClr val="FF0000"/>
                </a:solidFill>
              </a:rPr>
              <a:t>3.</a:t>
            </a:r>
            <a:r>
              <a:rPr lang="zh-CN" altLang="en-US" sz="2800" smtClean="0">
                <a:solidFill>
                  <a:srgbClr val="FF0000"/>
                </a:solidFill>
              </a:rPr>
              <a:t>根据各自的教学角色谈谈综合评价对您有哪些帮助？</a:t>
            </a:r>
            <a:endParaRPr lang="zh-CN" altLang="en-US" sz="2800" smtClean="0">
              <a:solidFill>
                <a:srgbClr val="FF0000"/>
              </a:solidFill>
            </a:endParaRPr>
          </a:p>
          <a:p>
            <a:r>
              <a:rPr lang="en-US" altLang="zh-CN" sz="2800" smtClean="0">
                <a:solidFill>
                  <a:srgbClr val="FF0000"/>
                </a:solidFill>
              </a:rPr>
              <a:t>4.</a:t>
            </a:r>
            <a:r>
              <a:rPr lang="zh-CN" altLang="en-US" sz="2800" smtClean="0">
                <a:solidFill>
                  <a:srgbClr val="FF0000"/>
                </a:solidFill>
              </a:rPr>
              <a:t>您觉得综合评价模块对教师信息技术有哪些要求？</a:t>
            </a:r>
            <a:endParaRPr lang="zh-CN" altLang="en-US" sz="2800" smtClean="0">
              <a:solidFill>
                <a:srgbClr val="FF0000"/>
              </a:solidFill>
            </a:endParaRPr>
          </a:p>
          <a:p>
            <a:r>
              <a:rPr lang="en-US" altLang="zh-CN" sz="2800" smtClean="0">
                <a:solidFill>
                  <a:srgbClr val="FF0000"/>
                </a:solidFill>
              </a:rPr>
              <a:t>5.</a:t>
            </a:r>
            <a:r>
              <a:rPr lang="zh-CN" altLang="en-US" sz="2800" smtClean="0">
                <a:solidFill>
                  <a:srgbClr val="FF0000"/>
                </a:solidFill>
              </a:rPr>
              <a:t>您觉得综合评价模块的难点在哪里？</a:t>
            </a:r>
            <a:endParaRPr lang="zh-CN" altLang="en-US" sz="2800" smtClean="0">
              <a:solidFill>
                <a:srgbClr val="FF0000"/>
              </a:solidFill>
            </a:endParaRPr>
          </a:p>
          <a:p>
            <a:endParaRPr lang="zh-CN" altLang="en-US" sz="2800" smtClean="0">
              <a:solidFill>
                <a:srgbClr val="FF0000"/>
              </a:solidFill>
            </a:endParaRPr>
          </a:p>
          <a:p>
            <a:endParaRPr lang="zh-CN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内容占位符 2"/>
          <p:cNvSpPr>
            <a:spLocks noGrp="1"/>
          </p:cNvSpPr>
          <p:nvPr>
            <p:ph idx="1"/>
          </p:nvPr>
        </p:nvSpPr>
        <p:spPr>
          <a:xfrm>
            <a:off x="285750" y="714375"/>
            <a:ext cx="3286125" cy="42148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900" smtClean="0">
                <a:sym typeface="+mn-ea"/>
              </a:rPr>
              <a:t>1.</a:t>
            </a:r>
            <a:r>
              <a:rPr lang="zh-CN" altLang="en-US" sz="1900" smtClean="0">
                <a:sym typeface="+mn-ea"/>
              </a:rPr>
              <a:t>进入云空间课程中心</a:t>
            </a:r>
            <a:r>
              <a:rPr lang="en-US" altLang="zh-CN" sz="1900" smtClean="0">
                <a:sym typeface="+mn-ea"/>
              </a:rPr>
              <a:t>-</a:t>
            </a:r>
            <a:r>
              <a:rPr lang="zh-CN" altLang="en-US" sz="1900" smtClean="0">
                <a:sym typeface="+mn-ea"/>
              </a:rPr>
              <a:t>综合评价模块首先</a:t>
            </a:r>
            <a:r>
              <a:rPr lang="zh-CN" altLang="en-US" sz="1900" smtClean="0">
                <a:solidFill>
                  <a:srgbClr val="FF0000"/>
                </a:solidFill>
                <a:sym typeface="+mn-ea"/>
              </a:rPr>
              <a:t>核对孩子信息</a:t>
            </a:r>
            <a:r>
              <a:rPr lang="zh-CN" altLang="en-US" sz="1900" smtClean="0">
                <a:sym typeface="+mn-ea"/>
              </a:rPr>
              <a:t>，姓名是否正确，如出现</a:t>
            </a:r>
            <a:r>
              <a:rPr lang="zh-CN" altLang="en-US" sz="1900" smtClean="0">
                <a:solidFill>
                  <a:srgbClr val="FF0000"/>
                </a:solidFill>
                <a:sym typeface="+mn-ea"/>
              </a:rPr>
              <a:t>收不到</a:t>
            </a:r>
            <a:r>
              <a:rPr lang="zh-CN" altLang="en-US" sz="1900" smtClean="0">
                <a:sym typeface="+mn-ea"/>
              </a:rPr>
              <a:t>教师设置的家评列表，查看家长个人信息，看学生的</a:t>
            </a:r>
            <a:r>
              <a:rPr lang="zh-CN" altLang="en-US" sz="1900" smtClean="0">
                <a:solidFill>
                  <a:srgbClr val="FF0000"/>
                </a:solidFill>
                <a:sym typeface="+mn-ea"/>
              </a:rPr>
              <a:t>国网学籍号和姓名</a:t>
            </a:r>
            <a:r>
              <a:rPr lang="zh-CN" altLang="en-US" sz="1900" smtClean="0">
                <a:sym typeface="+mn-ea"/>
              </a:rPr>
              <a:t>是不是自己家孩子的信息，如不是自己家孩子的信息，说明登陆到其他人的账号了，家长可以通过注册时所留的</a:t>
            </a:r>
            <a:r>
              <a:rPr lang="zh-CN" altLang="en-US" sz="1900" smtClean="0">
                <a:solidFill>
                  <a:srgbClr val="FF0000"/>
                </a:solidFill>
                <a:sym typeface="+mn-ea"/>
              </a:rPr>
              <a:t>邮箱找回密码</a:t>
            </a:r>
            <a:r>
              <a:rPr lang="zh-CN" altLang="en-US" sz="1900" smtClean="0">
                <a:sym typeface="+mn-ea"/>
              </a:rPr>
              <a:t>，用邮箱或手机号重新登陆云空间；或者让班主任</a:t>
            </a:r>
            <a:r>
              <a:rPr lang="zh-CN" altLang="en-US" sz="1900" smtClean="0">
                <a:solidFill>
                  <a:srgbClr val="FF0000"/>
                </a:solidFill>
                <a:sym typeface="+mn-ea"/>
              </a:rPr>
              <a:t>删除该家长账号</a:t>
            </a:r>
            <a:r>
              <a:rPr lang="zh-CN" altLang="en-US" sz="1900" smtClean="0">
                <a:sym typeface="+mn-ea"/>
              </a:rPr>
              <a:t>，重新注册绑定学生正确的国网学籍号，再登陆云空间。</a:t>
            </a:r>
            <a:endParaRPr lang="zh-CN" altLang="en-US" sz="1900" smtClean="0"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55600" y="342900"/>
            <a:ext cx="8229600" cy="2921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0000"/>
                </a:solidFill>
              </a:rPr>
              <a:t>家长注意要点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51203" name="图片 1" descr="QQ截图2017022116221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4088" y="700088"/>
            <a:ext cx="5437187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图片 4" descr="QQ截图201702211554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2613" y="1635125"/>
            <a:ext cx="28003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 5"/>
          <p:cNvSpPr/>
          <p:nvPr/>
        </p:nvSpPr>
        <p:spPr>
          <a:xfrm>
            <a:off x="4356100" y="1635125"/>
            <a:ext cx="2879725" cy="20161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0688" y="928688"/>
            <a:ext cx="2668587" cy="3025775"/>
          </a:xfrm>
        </p:spPr>
        <p:txBody>
          <a:bodyPr rtlCol="0">
            <a:normAutofit fontScale="7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dirty="0">
                <a:sym typeface="+mn-ea"/>
              </a:rPr>
              <a:t>2.</a:t>
            </a:r>
            <a:r>
              <a:rPr lang="zh-CN" altLang="en-US" dirty="0">
                <a:sym typeface="+mn-ea"/>
              </a:rPr>
              <a:t>教师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设置家评</a:t>
            </a:r>
            <a:r>
              <a:rPr lang="zh-CN" altLang="en-US" dirty="0">
                <a:sym typeface="+mn-ea"/>
              </a:rPr>
              <a:t>，家长才能看到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评价按钮</a:t>
            </a:r>
            <a:r>
              <a:rPr lang="zh-CN" altLang="en-US" dirty="0">
                <a:sym typeface="+mn-ea"/>
              </a:rPr>
              <a:t>，设置家评家长可以评价打星，并可以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上传图片</a:t>
            </a:r>
            <a:r>
              <a:rPr lang="zh-CN" altLang="en-US" dirty="0">
                <a:sym typeface="+mn-ea"/>
              </a:rPr>
              <a:t>和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视频</a:t>
            </a:r>
            <a:r>
              <a:rPr lang="zh-CN" altLang="en-US" dirty="0">
                <a:sym typeface="+mn-ea"/>
              </a:rPr>
              <a:t>，作为评价的依据。如显示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无</a:t>
            </a:r>
            <a:r>
              <a:rPr lang="zh-CN" altLang="en-US" dirty="0">
                <a:sym typeface="+mn-ea"/>
              </a:rPr>
              <a:t>，说明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教师没有设置相应的评价人</a:t>
            </a:r>
            <a:r>
              <a:rPr lang="zh-CN" altLang="en-US" dirty="0">
                <a:sym typeface="+mn-ea"/>
              </a:rPr>
              <a:t>。</a:t>
            </a:r>
            <a:endParaRPr lang="zh-CN" altLang="en-US" dirty="0"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55600" y="342900"/>
            <a:ext cx="8229600" cy="2921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0000"/>
                </a:solidFill>
              </a:rPr>
              <a:t>家长注意要点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grpSp>
        <p:nvGrpSpPr>
          <p:cNvPr id="52227" name="组合 9"/>
          <p:cNvGrpSpPr/>
          <p:nvPr/>
        </p:nvGrpSpPr>
        <p:grpSpPr bwMode="auto">
          <a:xfrm>
            <a:off x="3265488" y="731838"/>
            <a:ext cx="5586412" cy="3679825"/>
            <a:chOff x="5142" y="1152"/>
            <a:chExt cx="8798" cy="5796"/>
          </a:xfrm>
        </p:grpSpPr>
        <p:pic>
          <p:nvPicPr>
            <p:cNvPr id="52229" name="图片 6" descr="QQ截图20170221153923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5142" y="1152"/>
              <a:ext cx="8798" cy="5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0" name="图片 7" descr="QQ截图2017022115174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407" y="5284"/>
              <a:ext cx="1135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矩形 8"/>
          <p:cNvSpPr/>
          <p:nvPr/>
        </p:nvSpPr>
        <p:spPr>
          <a:xfrm>
            <a:off x="6588125" y="3363913"/>
            <a:ext cx="720725" cy="287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C:\Users\Administrator\Desktop\谢谢.png"/>
          <p:cNvPicPr>
            <a:picLocks noChangeAspect="1" noChangeArrowheads="1"/>
          </p:cNvPicPr>
          <p:nvPr/>
        </p:nvPicPr>
        <p:blipFill>
          <a:blip r:embed="rId1"/>
          <a:srcRect l="52367" t="58151"/>
          <a:stretch>
            <a:fillRect/>
          </a:stretch>
        </p:blipFill>
        <p:spPr bwMode="auto">
          <a:xfrm>
            <a:off x="2143125" y="571500"/>
            <a:ext cx="459740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9"/>
          <p:cNvSpPr>
            <a:spLocks noChangeArrowheads="1"/>
          </p:cNvSpPr>
          <p:nvPr/>
        </p:nvSpPr>
        <p:spPr bwMode="auto">
          <a:xfrm>
            <a:off x="250825" y="195263"/>
            <a:ext cx="2597150" cy="334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小学版</a:t>
            </a:r>
            <a:endParaRPr lang="zh-CN" altLang="en-US" sz="1400">
              <a:solidFill>
                <a:srgbClr val="3366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9458" name="图片 2" descr="1-0流程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87450" y="503238"/>
            <a:ext cx="653097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10"/>
          <p:cNvSpPr txBox="1">
            <a:spLocks noChangeArrowheads="1"/>
          </p:cNvSpPr>
          <p:nvPr/>
        </p:nvSpPr>
        <p:spPr bwMode="auto">
          <a:xfrm>
            <a:off x="3276600" y="4516438"/>
            <a:ext cx="2794000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小 学 综 合 评 价 流 程</a:t>
            </a:r>
            <a:endParaRPr lang="zh-CN" altLang="en-US" sz="1400" b="1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50825" y="1492250"/>
            <a:ext cx="2012950" cy="1190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F0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教师基本步骤</a:t>
            </a:r>
            <a:endParaRPr lang="zh-CN" altLang="en-US">
              <a:solidFill>
                <a:srgbClr val="FF0F0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>
                <a:solidFill>
                  <a:srgbClr val="FF0F0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>
                <a:solidFill>
                  <a:srgbClr val="FF0F0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设置评价</a:t>
            </a:r>
            <a:endParaRPr lang="zh-CN" altLang="en-US">
              <a:solidFill>
                <a:srgbClr val="FF0F0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>
                <a:solidFill>
                  <a:srgbClr val="FF0F0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>
                <a:solidFill>
                  <a:srgbClr val="FF0F0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评价打分写评语</a:t>
            </a:r>
            <a:endParaRPr lang="zh-CN" altLang="en-US">
              <a:solidFill>
                <a:srgbClr val="FF0F0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>
                <a:solidFill>
                  <a:srgbClr val="FF0F0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>
                <a:solidFill>
                  <a:srgbClr val="FF0F0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查看评价结果</a:t>
            </a:r>
            <a:endParaRPr lang="zh-CN" altLang="en-US">
              <a:solidFill>
                <a:srgbClr val="FF0F0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23850" y="3325813"/>
            <a:ext cx="1784350" cy="14652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F0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学生基本步骤</a:t>
            </a:r>
            <a:endParaRPr lang="zh-CN" altLang="en-US">
              <a:solidFill>
                <a:srgbClr val="FF0F0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>
                <a:solidFill>
                  <a:srgbClr val="FF0F0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>
                <a:solidFill>
                  <a:srgbClr val="FF0F0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自评打分</a:t>
            </a:r>
            <a:endParaRPr lang="zh-CN" altLang="en-US">
              <a:solidFill>
                <a:srgbClr val="FF0F0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>
                <a:solidFill>
                  <a:srgbClr val="FF0F0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>
                <a:solidFill>
                  <a:srgbClr val="FF0F0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互评打分</a:t>
            </a:r>
            <a:endParaRPr lang="zh-CN" altLang="en-US">
              <a:solidFill>
                <a:srgbClr val="FF0F0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>
                <a:solidFill>
                  <a:srgbClr val="FF0F0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>
                <a:solidFill>
                  <a:srgbClr val="FF0F0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查看评价结果</a:t>
            </a:r>
            <a:endParaRPr lang="zh-CN" altLang="en-US">
              <a:solidFill>
                <a:srgbClr val="FF0F0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>
                <a:solidFill>
                  <a:srgbClr val="FF0F0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4.</a:t>
            </a:r>
            <a:r>
              <a:rPr lang="zh-CN" altLang="en-US">
                <a:solidFill>
                  <a:srgbClr val="FF0F0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查看评价报告</a:t>
            </a:r>
            <a:endParaRPr lang="zh-CN" altLang="en-US">
              <a:solidFill>
                <a:srgbClr val="FF0F0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651500" y="3076575"/>
            <a:ext cx="3155950" cy="1190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F0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家长基本步骤</a:t>
            </a:r>
            <a:endParaRPr lang="zh-CN" altLang="en-US">
              <a:solidFill>
                <a:srgbClr val="FF0F0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>
                <a:solidFill>
                  <a:srgbClr val="FF0F0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>
                <a:solidFill>
                  <a:srgbClr val="FF0F0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家评打分、写评语上传视频</a:t>
            </a:r>
            <a:endParaRPr lang="zh-CN" altLang="en-US">
              <a:solidFill>
                <a:srgbClr val="FF0F0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>
                <a:solidFill>
                  <a:srgbClr val="FF0F0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>
                <a:solidFill>
                  <a:srgbClr val="FF0F0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查看评价结果</a:t>
            </a:r>
            <a:endParaRPr lang="zh-CN" altLang="en-US">
              <a:solidFill>
                <a:srgbClr val="FF0F0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>
                <a:solidFill>
                  <a:srgbClr val="FF0F0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>
                <a:solidFill>
                  <a:srgbClr val="FF0F0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查看评价报告</a:t>
            </a:r>
            <a:endParaRPr lang="zh-CN" altLang="en-US">
              <a:solidFill>
                <a:srgbClr val="FF0F0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00113" y="627063"/>
            <a:ext cx="7200900" cy="3743325"/>
          </a:xfrm>
          <a:prstGeom prst="rect">
            <a:avLst/>
          </a:prstGeom>
          <a:noFill/>
        </p:spPr>
      </p:pic>
      <p:sp>
        <p:nvSpPr>
          <p:cNvPr id="57350" name="矩形 6"/>
          <p:cNvSpPr>
            <a:spLocks noChangeArrowheads="1"/>
          </p:cNvSpPr>
          <p:nvPr/>
        </p:nvSpPr>
        <p:spPr bwMode="auto">
          <a:xfrm>
            <a:off x="179388" y="195263"/>
            <a:ext cx="3128962" cy="334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教师</a:t>
            </a:r>
            <a:endParaRPr lang="zh-CN" altLang="en-US" sz="1400">
              <a:solidFill>
                <a:srgbClr val="3366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7351" name="TextBox 10"/>
          <p:cNvSpPr txBox="1">
            <a:spLocks noChangeArrowheads="1"/>
          </p:cNvSpPr>
          <p:nvPr/>
        </p:nvSpPr>
        <p:spPr bwMode="auto">
          <a:xfrm>
            <a:off x="3175000" y="4587875"/>
            <a:ext cx="2794000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进 入 综 合 评 价 界 面</a:t>
            </a:r>
            <a:endParaRPr lang="zh-CN" altLang="en-US" sz="1400" b="1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6"/>
          <p:cNvSpPr>
            <a:spLocks noChangeArrowheads="1"/>
          </p:cNvSpPr>
          <p:nvPr/>
        </p:nvSpPr>
        <p:spPr bwMode="auto">
          <a:xfrm>
            <a:off x="179388" y="195263"/>
            <a:ext cx="3128962" cy="334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教师</a:t>
            </a:r>
            <a:endParaRPr lang="zh-CN" altLang="en-US" sz="1400">
              <a:solidFill>
                <a:srgbClr val="3366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076825" y="2066925"/>
            <a:ext cx="574675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黑体" panose="02010609060101010101" pitchFamily="2" charset="-122"/>
            </a:endParaRPr>
          </a:p>
        </p:txBody>
      </p:sp>
      <p:pic>
        <p:nvPicPr>
          <p:cNvPr id="21507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7950" y="788988"/>
            <a:ext cx="8748713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10"/>
          <p:cNvSpPr txBox="1">
            <a:spLocks noChangeArrowheads="1"/>
          </p:cNvSpPr>
          <p:nvPr/>
        </p:nvSpPr>
        <p:spPr bwMode="auto">
          <a:xfrm>
            <a:off x="3175000" y="4587875"/>
            <a:ext cx="2794000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进 入 综 合 评 价 界 面</a:t>
            </a:r>
            <a:endParaRPr lang="zh-CN" altLang="en-US" sz="1400" b="1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16688" y="1809750"/>
            <a:ext cx="503237" cy="33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黑体" panose="0201060906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85113" y="1809750"/>
            <a:ext cx="503237" cy="33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黑体" panose="02010609060101010101" pitchFamily="2" charset="-122"/>
            </a:endParaRPr>
          </a:p>
        </p:txBody>
      </p:sp>
      <p:pic>
        <p:nvPicPr>
          <p:cNvPr id="21511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778125"/>
            <a:ext cx="20748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2488" y="2760663"/>
            <a:ext cx="19415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6"/>
          <p:cNvSpPr>
            <a:spLocks noChangeArrowheads="1"/>
          </p:cNvSpPr>
          <p:nvPr/>
        </p:nvSpPr>
        <p:spPr bwMode="auto">
          <a:xfrm>
            <a:off x="179388" y="195263"/>
            <a:ext cx="3128962" cy="334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教师</a:t>
            </a:r>
            <a:endParaRPr lang="zh-CN" altLang="en-US" sz="1400">
              <a:solidFill>
                <a:srgbClr val="3366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3554" name="TextBox 10"/>
          <p:cNvSpPr txBox="1">
            <a:spLocks noChangeArrowheads="1"/>
          </p:cNvSpPr>
          <p:nvPr/>
        </p:nvSpPr>
        <p:spPr bwMode="auto">
          <a:xfrm>
            <a:off x="3348038" y="4516438"/>
            <a:ext cx="2795587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设 置 评 价 指 标</a:t>
            </a:r>
            <a:endParaRPr lang="en-US" altLang="zh-CN" sz="1400" b="1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3555" name="图片 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8350" y="652463"/>
            <a:ext cx="795655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6"/>
          <p:cNvSpPr>
            <a:spLocks noChangeArrowheads="1"/>
          </p:cNvSpPr>
          <p:nvPr/>
        </p:nvSpPr>
        <p:spPr bwMode="auto">
          <a:xfrm>
            <a:off x="179388" y="195263"/>
            <a:ext cx="3128962" cy="334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教师</a:t>
            </a:r>
            <a:endParaRPr lang="zh-CN" altLang="en-US" sz="1400">
              <a:solidFill>
                <a:srgbClr val="3366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116013" y="1112838"/>
            <a:ext cx="4392612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黑体" panose="02010609060101010101" pitchFamily="2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454900" y="960438"/>
            <a:ext cx="354013" cy="252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黑体" panose="02010609060101010101" pitchFamily="2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651500" y="2130425"/>
            <a:ext cx="1081088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黑体" panose="02010609060101010101" pitchFamily="2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732588" y="1473200"/>
            <a:ext cx="900112" cy="522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黑体" panose="02010609060101010101" pitchFamily="2" charset="-122"/>
            </a:endParaRPr>
          </a:p>
        </p:txBody>
      </p:sp>
      <p:sp>
        <p:nvSpPr>
          <p:cNvPr id="24582" name="TextBox 10"/>
          <p:cNvSpPr txBox="1">
            <a:spLocks noChangeArrowheads="1"/>
          </p:cNvSpPr>
          <p:nvPr/>
        </p:nvSpPr>
        <p:spPr bwMode="auto">
          <a:xfrm>
            <a:off x="3348038" y="4516438"/>
            <a:ext cx="2795587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设 置 评 价 指 标</a:t>
            </a:r>
            <a:endParaRPr lang="en-US" altLang="zh-CN" sz="1400" b="1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4583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1188" y="700088"/>
            <a:ext cx="7831137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矩形 6"/>
          <p:cNvSpPr>
            <a:spLocks noChangeArrowheads="1"/>
          </p:cNvSpPr>
          <p:nvPr/>
        </p:nvSpPr>
        <p:spPr bwMode="auto">
          <a:xfrm>
            <a:off x="179388" y="195263"/>
            <a:ext cx="3128962" cy="334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课程中心</a:t>
            </a:r>
            <a:r>
              <a:rPr lang="en-US" altLang="zh-CN" sz="1400" b="1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综合评价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小学版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教师</a:t>
            </a:r>
            <a:endParaRPr lang="zh-CN" altLang="en-US" sz="1400">
              <a:solidFill>
                <a:srgbClr val="3366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076825" y="2066925"/>
            <a:ext cx="574675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黑体" panose="02010609060101010101" pitchFamily="2" charset="-122"/>
            </a:endParaRPr>
          </a:p>
        </p:txBody>
      </p:sp>
      <p:pic>
        <p:nvPicPr>
          <p:cNvPr id="55300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7950" y="788988"/>
            <a:ext cx="8748713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Box 10"/>
          <p:cNvSpPr txBox="1">
            <a:spLocks noChangeArrowheads="1"/>
          </p:cNvSpPr>
          <p:nvPr/>
        </p:nvSpPr>
        <p:spPr bwMode="auto">
          <a:xfrm>
            <a:off x="3175000" y="4587875"/>
            <a:ext cx="2794000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C0000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进 入 综 合 评 价 界 面</a:t>
            </a:r>
            <a:endParaRPr lang="zh-CN" altLang="en-US" sz="1400" b="1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16688" y="1809750"/>
            <a:ext cx="503237" cy="33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黑体" panose="0201060906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85113" y="1809750"/>
            <a:ext cx="503237" cy="33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黑体" panose="02010609060101010101" pitchFamily="2" charset="-122"/>
            </a:endParaRPr>
          </a:p>
        </p:txBody>
      </p:sp>
      <p:pic>
        <p:nvPicPr>
          <p:cNvPr id="55304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778125"/>
            <a:ext cx="20748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2488" y="2760663"/>
            <a:ext cx="19415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2113</Words>
  <Application>WPS 演示</Application>
  <PresentationFormat>全屏显示(16:9)</PresentationFormat>
  <Paragraphs>155</Paragraphs>
  <Slides>32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9" baseType="lpstr">
      <vt:lpstr>Arial</vt:lpstr>
      <vt:lpstr>宋体</vt:lpstr>
      <vt:lpstr>Wingdings</vt:lpstr>
      <vt:lpstr>黑体</vt:lpstr>
      <vt:lpstr>Calibri</vt:lpstr>
      <vt:lpstr>微软雅黑</vt:lpstr>
      <vt:lpstr>Office 主题​​</vt:lpstr>
      <vt:lpstr>PowerPoint 演示文稿</vt:lpstr>
      <vt:lpstr>上机操作</vt:lpstr>
      <vt:lpstr>分组讨论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教师注意要点</vt:lpstr>
      <vt:lpstr>教师注意要点</vt:lpstr>
      <vt:lpstr>教师注意要点</vt:lpstr>
      <vt:lpstr>教师注意要点</vt:lpstr>
      <vt:lpstr>教师注意要点</vt:lpstr>
      <vt:lpstr>教师注意要点</vt:lpstr>
      <vt:lpstr>PowerPoint 演示文稿</vt:lpstr>
      <vt:lpstr>PowerPoint 演示文稿</vt:lpstr>
      <vt:lpstr>PowerPoint 演示文稿</vt:lpstr>
      <vt:lpstr>学生注意要点</vt:lpstr>
      <vt:lpstr>学生注意要点</vt:lpstr>
      <vt:lpstr>PowerPoint 演示文稿</vt:lpstr>
      <vt:lpstr>PowerPoint 演示文稿</vt:lpstr>
      <vt:lpstr>PowerPoint 演示文稿</vt:lpstr>
      <vt:lpstr>PowerPoint 演示文稿</vt:lpstr>
      <vt:lpstr>家长注意要点</vt:lpstr>
      <vt:lpstr>家长注意要点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媒体部</dc:creator>
  <cp:lastModifiedBy>Administrator</cp:lastModifiedBy>
  <cp:revision>657</cp:revision>
  <dcterms:created xsi:type="dcterms:W3CDTF">2015-04-28T10:26:00Z</dcterms:created>
  <dcterms:modified xsi:type="dcterms:W3CDTF">2017-02-27T01:22:40Z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